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72" r:id="rId3"/>
    <p:sldId id="271" r:id="rId4"/>
    <p:sldId id="264" r:id="rId5"/>
    <p:sldId id="262" r:id="rId6"/>
    <p:sldId id="273" r:id="rId7"/>
    <p:sldId id="263" r:id="rId8"/>
    <p:sldId id="275" r:id="rId9"/>
    <p:sldId id="270" r:id="rId10"/>
    <p:sldId id="276" r:id="rId11"/>
    <p:sldId id="288" r:id="rId12"/>
    <p:sldId id="286" r:id="rId13"/>
    <p:sldId id="285" r:id="rId14"/>
    <p:sldId id="284" r:id="rId15"/>
    <p:sldId id="283" r:id="rId16"/>
    <p:sldId id="282" r:id="rId17"/>
    <p:sldId id="277" r:id="rId18"/>
    <p:sldId id="257" r:id="rId19"/>
    <p:sldId id="281" r:id="rId20"/>
    <p:sldId id="278" r:id="rId21"/>
    <p:sldId id="280" r:id="rId22"/>
    <p:sldId id="287" r:id="rId23"/>
    <p:sldId id="289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000099"/>
    <a:srgbClr val="008000"/>
    <a:srgbClr val="0066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984" y="-5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J:\&#1055;&#1057;&#1048;&#1061;&#1054;&#1051;&#1054;&#1043;&#1048;&#1071;\&#1056;&#1040;&#1041;&#1054;&#1058;&#1067;%20&#1056;&#1051;&#1044;\&#1055;&#1057;&#1048;&#1061;&#1054;&#1051;&#1054;&#1043;&#1059;%20&#1056;&#1051;&#1044;\2013-2014\&#1050;&#1048;&#1048;&#1050;%20&#1056;&#1054;&#1044;%20&#1057;&#1054;&#1041;&#1056;&#1040;&#1053;&#1048;&#1045;%20&#1052;&#1040;&#1049;%202014%20&#1055;&#1057;&#1048;&#1061;&#1054;&#1051;&#1054;&#1043;&#1048;&#1063;&#1045;&#1057;&#1050;&#1054;&#1045;%20&#1047;&#1044;&#1054;&#1056;&#1054;&#1042;&#1068;&#1045;%20&#1064;&#1050;&#1054;&#1051;&#1068;&#1053;&#1048;&#1050;&#1040;\&#1051;&#1080;&#1089;&#1090;%20Microsoft%20Office%20Exce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 cap="none" spc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defRPr>
            </a:pPr>
            <a:r>
              <a:rPr lang="ru-RU" sz="1800" b="1" cap="none" spc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МОНИТОРИНГ</a:t>
            </a:r>
            <a:r>
              <a:rPr lang="ru-RU" sz="1800" b="1" cap="none" spc="0" baseline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ЗАБОЛЕВАЕМОСТИ</a:t>
            </a:r>
            <a:endParaRPr lang="ru-RU" sz="1800" b="1" cap="none" spc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31077802648083241"/>
          <c:y val="2.6094748264313447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  <c:spPr>
        <a:solidFill>
          <a:schemeClr val="accent1">
            <a:lumMod val="20000"/>
            <a:lumOff val="80000"/>
          </a:schemeClr>
        </a:solidFill>
      </c:spPr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Лист1!$A$4</c:f>
              <c:strCache>
                <c:ptCount val="1"/>
                <c:pt idx="0">
                  <c:v>2012-2013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Лист1!$B$3:$G$3</c:f>
              <c:strCache>
                <c:ptCount val="6"/>
                <c:pt idx="0">
                  <c:v>кариес</c:v>
                </c:pt>
                <c:pt idx="1">
                  <c:v>плоскостопие</c:v>
                </c:pt>
                <c:pt idx="2">
                  <c:v>нарушение осанки</c:v>
                </c:pt>
                <c:pt idx="3">
                  <c:v>миопия</c:v>
                </c:pt>
                <c:pt idx="4">
                  <c:v>хронический тонзиллит</c:v>
                </c:pt>
                <c:pt idx="5">
                  <c:v>хронический ринит</c:v>
                </c:pt>
              </c:strCache>
            </c:strRef>
          </c:cat>
          <c:val>
            <c:numRef>
              <c:f>Лист1!$B$4:$G$4</c:f>
              <c:numCache>
                <c:formatCode>0%</c:formatCode>
                <c:ptCount val="6"/>
                <c:pt idx="0">
                  <c:v>0.41</c:v>
                </c:pt>
                <c:pt idx="1">
                  <c:v>0.19</c:v>
                </c:pt>
                <c:pt idx="2">
                  <c:v>0.19</c:v>
                </c:pt>
                <c:pt idx="3">
                  <c:v>0.14000000000000001</c:v>
                </c:pt>
                <c:pt idx="4">
                  <c:v>0.08</c:v>
                </c:pt>
                <c:pt idx="5">
                  <c:v>0.03</c:v>
                </c:pt>
              </c:numCache>
            </c:numRef>
          </c:val>
        </c:ser>
        <c:ser>
          <c:idx val="1"/>
          <c:order val="1"/>
          <c:tx>
            <c:strRef>
              <c:f>Лист1!$A$5</c:f>
              <c:strCache>
                <c:ptCount val="1"/>
                <c:pt idx="0">
                  <c:v>2013-2014</c:v>
                </c:pt>
              </c:strCache>
            </c:strRef>
          </c:tx>
          <c:spPr>
            <a:gradFill flip="none" rotWithShape="1"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0" scaled="1"/>
              <a:tileRect/>
            </a:gradFill>
          </c:spPr>
          <c:invertIfNegative val="0"/>
          <c:cat>
            <c:strRef>
              <c:f>Лист1!$B$3:$G$3</c:f>
              <c:strCache>
                <c:ptCount val="6"/>
                <c:pt idx="0">
                  <c:v>кариес</c:v>
                </c:pt>
                <c:pt idx="1">
                  <c:v>плоскостопие</c:v>
                </c:pt>
                <c:pt idx="2">
                  <c:v>нарушение осанки</c:v>
                </c:pt>
                <c:pt idx="3">
                  <c:v>миопия</c:v>
                </c:pt>
                <c:pt idx="4">
                  <c:v>хронический тонзиллит</c:v>
                </c:pt>
                <c:pt idx="5">
                  <c:v>хронический ринит</c:v>
                </c:pt>
              </c:strCache>
            </c:strRef>
          </c:cat>
          <c:val>
            <c:numRef>
              <c:f>Лист1!$B$5:$G$5</c:f>
              <c:numCache>
                <c:formatCode>0%</c:formatCode>
                <c:ptCount val="6"/>
                <c:pt idx="0">
                  <c:v>0.22</c:v>
                </c:pt>
                <c:pt idx="1">
                  <c:v>0.2</c:v>
                </c:pt>
                <c:pt idx="2">
                  <c:v>0.25</c:v>
                </c:pt>
                <c:pt idx="3">
                  <c:v>0.14000000000000001</c:v>
                </c:pt>
                <c:pt idx="4">
                  <c:v>0.13</c:v>
                </c:pt>
                <c:pt idx="5">
                  <c:v>0.04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4580864"/>
        <c:axId val="113849472"/>
        <c:axId val="0"/>
      </c:bar3DChart>
      <c:catAx>
        <c:axId val="114580864"/>
        <c:scaling>
          <c:orientation val="minMax"/>
        </c:scaling>
        <c:delete val="0"/>
        <c:axPos val="b"/>
        <c:majorTickMark val="none"/>
        <c:minorTickMark val="none"/>
        <c:tickLblPos val="nextTo"/>
        <c:crossAx val="113849472"/>
        <c:crosses val="autoZero"/>
        <c:auto val="1"/>
        <c:lblAlgn val="ctr"/>
        <c:lblOffset val="100"/>
        <c:noMultiLvlLbl val="0"/>
      </c:catAx>
      <c:valAx>
        <c:axId val="11384947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b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 b="1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КОЛ-ВО</a:t>
                </a:r>
                <a:r>
                  <a:rPr lang="ru-RU" b="1" baseline="0">
                    <a:solidFill>
                      <a:srgbClr val="002060"/>
                    </a:solidFill>
                    <a:latin typeface="Times New Roman" pitchFamily="18" charset="0"/>
                    <a:cs typeface="Times New Roman" pitchFamily="18" charset="0"/>
                  </a:rPr>
                  <a:t> ДЕТЕЙ, %</a:t>
                </a:r>
                <a:endParaRPr lang="ru-RU" b="1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endParaRPr>
              </a:p>
            </c:rich>
          </c:tx>
          <c:layout>
            <c:manualLayout>
              <c:xMode val="edge"/>
              <c:yMode val="edge"/>
              <c:x val="1.2177245062668122E-2"/>
              <c:y val="0.24898420075216737"/>
            </c:manualLayout>
          </c:layout>
          <c:overlay val="0"/>
        </c:title>
        <c:numFmt formatCode="0%" sourceLinked="1"/>
        <c:majorTickMark val="none"/>
        <c:minorTickMark val="none"/>
        <c:tickLblPos val="nextTo"/>
        <c:txPr>
          <a:bodyPr/>
          <a:lstStyle/>
          <a:p>
            <a:pPr>
              <a:defRPr sz="1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458086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4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</c:dTable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576648D-4779-400A-B487-02DDB59D0FE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ru-RU"/>
        </a:p>
      </dgm:t>
    </dgm:pt>
    <dgm:pt modelId="{533FB2DD-9C95-49D9-B33E-911B87A6ADCD}">
      <dgm:prSet phldrT="[Текст]" phldr="1"/>
      <dgm:spPr/>
      <dgm:t>
        <a:bodyPr/>
        <a:lstStyle/>
        <a:p>
          <a:endParaRPr lang="ru-RU"/>
        </a:p>
      </dgm:t>
    </dgm:pt>
    <dgm:pt modelId="{4EA3ED3A-1429-49D4-88E5-02FB10F92864}" type="parTrans" cxnId="{85CCC698-5D27-47B2-A864-2E21B78AACE2}">
      <dgm:prSet/>
      <dgm:spPr/>
      <dgm:t>
        <a:bodyPr/>
        <a:lstStyle/>
        <a:p>
          <a:endParaRPr lang="ru-RU"/>
        </a:p>
      </dgm:t>
    </dgm:pt>
    <dgm:pt modelId="{AB8097F6-AD5D-4597-AF81-5E0ABF004CDF}" type="sibTrans" cxnId="{85CCC698-5D27-47B2-A864-2E21B78AACE2}">
      <dgm:prSet/>
      <dgm:spPr/>
      <dgm:t>
        <a:bodyPr/>
        <a:lstStyle/>
        <a:p>
          <a:endParaRPr lang="ru-RU"/>
        </a:p>
      </dgm:t>
    </dgm:pt>
    <dgm:pt modelId="{D337710B-1478-4923-951C-F5E34970572F}">
      <dgm:prSet phldrT="[Текст]" phldr="1"/>
      <dgm:spPr/>
      <dgm:t>
        <a:bodyPr/>
        <a:lstStyle/>
        <a:p>
          <a:endParaRPr lang="ru-RU"/>
        </a:p>
      </dgm:t>
    </dgm:pt>
    <dgm:pt modelId="{AA1E8A6F-FF64-4A1A-BE4C-EA31F5C12C02}" type="parTrans" cxnId="{0EAE5D7D-625D-4832-8E4C-03C5E1CAD1BB}">
      <dgm:prSet/>
      <dgm:spPr/>
      <dgm:t>
        <a:bodyPr/>
        <a:lstStyle/>
        <a:p>
          <a:endParaRPr lang="ru-RU"/>
        </a:p>
      </dgm:t>
    </dgm:pt>
    <dgm:pt modelId="{0F9C19CC-7E32-4C8C-9E1F-FCC23739308A}" type="sibTrans" cxnId="{0EAE5D7D-625D-4832-8E4C-03C5E1CAD1BB}">
      <dgm:prSet/>
      <dgm:spPr/>
      <dgm:t>
        <a:bodyPr/>
        <a:lstStyle/>
        <a:p>
          <a:endParaRPr lang="ru-RU"/>
        </a:p>
      </dgm:t>
    </dgm:pt>
    <dgm:pt modelId="{49A1168C-E4DE-4933-9529-B01C5C6F959A}">
      <dgm:prSet phldrT="[Текст]" phldr="1"/>
      <dgm:spPr/>
      <dgm:t>
        <a:bodyPr/>
        <a:lstStyle/>
        <a:p>
          <a:endParaRPr lang="ru-RU"/>
        </a:p>
      </dgm:t>
    </dgm:pt>
    <dgm:pt modelId="{37A36933-425F-4205-867E-E64DC9E8CAB0}" type="parTrans" cxnId="{31037703-9E92-46D5-862B-5ECD9B15C29D}">
      <dgm:prSet/>
      <dgm:spPr/>
      <dgm:t>
        <a:bodyPr/>
        <a:lstStyle/>
        <a:p>
          <a:endParaRPr lang="ru-RU"/>
        </a:p>
      </dgm:t>
    </dgm:pt>
    <dgm:pt modelId="{05CF49B5-836F-4ABC-A997-3E80B7B94BD2}" type="sibTrans" cxnId="{31037703-9E92-46D5-862B-5ECD9B15C29D}">
      <dgm:prSet/>
      <dgm:spPr/>
      <dgm:t>
        <a:bodyPr/>
        <a:lstStyle/>
        <a:p>
          <a:endParaRPr lang="ru-RU"/>
        </a:p>
      </dgm:t>
    </dgm:pt>
    <dgm:pt modelId="{7789E619-F306-4E15-BC82-CEE7D8EC34E7}" type="pres">
      <dgm:prSet presAssocID="{7576648D-4779-400A-B487-02DDB59D0FE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BC60EC-145E-4398-AC32-583A6A79CF24}" type="pres">
      <dgm:prSet presAssocID="{533FB2DD-9C95-49D9-B33E-911B87A6ADCD}" presName="parentLin" presStyleCnt="0"/>
      <dgm:spPr/>
    </dgm:pt>
    <dgm:pt modelId="{5485F532-9E01-4949-BF0E-031B3E848B0E}" type="pres">
      <dgm:prSet presAssocID="{533FB2DD-9C95-49D9-B33E-911B87A6ADCD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A18648FA-D88C-4998-BE74-4CE2ADC93C9D}" type="pres">
      <dgm:prSet presAssocID="{533FB2DD-9C95-49D9-B33E-911B87A6ADCD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30ED80-F3D7-4DD7-9D9C-B07698E33120}" type="pres">
      <dgm:prSet presAssocID="{533FB2DD-9C95-49D9-B33E-911B87A6ADCD}" presName="negativeSpace" presStyleCnt="0"/>
      <dgm:spPr/>
    </dgm:pt>
    <dgm:pt modelId="{04D7EDBF-840D-49E5-823C-11A4DD246FB2}" type="pres">
      <dgm:prSet presAssocID="{533FB2DD-9C95-49D9-B33E-911B87A6ADCD}" presName="childText" presStyleLbl="conFgAcc1" presStyleIdx="0" presStyleCnt="3">
        <dgm:presLayoutVars>
          <dgm:bulletEnabled val="1"/>
        </dgm:presLayoutVars>
      </dgm:prSet>
      <dgm:spPr/>
    </dgm:pt>
    <dgm:pt modelId="{0254FEED-7AEF-4A21-A14C-2B228C65D035}" type="pres">
      <dgm:prSet presAssocID="{AB8097F6-AD5D-4597-AF81-5E0ABF004CDF}" presName="spaceBetweenRectangles" presStyleCnt="0"/>
      <dgm:spPr/>
    </dgm:pt>
    <dgm:pt modelId="{3BCA7303-89A0-4EE5-AD85-6BD6237710B7}" type="pres">
      <dgm:prSet presAssocID="{D337710B-1478-4923-951C-F5E34970572F}" presName="parentLin" presStyleCnt="0"/>
      <dgm:spPr/>
    </dgm:pt>
    <dgm:pt modelId="{5236FD8E-0483-412B-8FFA-B87FE8961E56}" type="pres">
      <dgm:prSet presAssocID="{D337710B-1478-4923-951C-F5E34970572F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14038788-7A48-4FA7-AC96-3D6BFED40AAD}" type="pres">
      <dgm:prSet presAssocID="{D337710B-1478-4923-951C-F5E34970572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722C59-9C86-4C10-85F0-A31292A59142}" type="pres">
      <dgm:prSet presAssocID="{D337710B-1478-4923-951C-F5E34970572F}" presName="negativeSpace" presStyleCnt="0"/>
      <dgm:spPr/>
    </dgm:pt>
    <dgm:pt modelId="{ACC02BC4-CF07-43C7-99C2-53CF432F9F4D}" type="pres">
      <dgm:prSet presAssocID="{D337710B-1478-4923-951C-F5E34970572F}" presName="childText" presStyleLbl="conFgAcc1" presStyleIdx="1" presStyleCnt="3">
        <dgm:presLayoutVars>
          <dgm:bulletEnabled val="1"/>
        </dgm:presLayoutVars>
      </dgm:prSet>
      <dgm:spPr/>
    </dgm:pt>
    <dgm:pt modelId="{9412BA1C-0109-4377-A8B1-25A20671EF71}" type="pres">
      <dgm:prSet presAssocID="{0F9C19CC-7E32-4C8C-9E1F-FCC23739308A}" presName="spaceBetweenRectangles" presStyleCnt="0"/>
      <dgm:spPr/>
    </dgm:pt>
    <dgm:pt modelId="{5573A76A-F2BC-4B79-9D7E-27EF71B84349}" type="pres">
      <dgm:prSet presAssocID="{49A1168C-E4DE-4933-9529-B01C5C6F959A}" presName="parentLin" presStyleCnt="0"/>
      <dgm:spPr/>
    </dgm:pt>
    <dgm:pt modelId="{B7F72FD0-7AB6-4316-903E-FC9B2D9D295F}" type="pres">
      <dgm:prSet presAssocID="{49A1168C-E4DE-4933-9529-B01C5C6F959A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C7DFD81B-E071-4C5F-8961-FFD4DC210FF3}" type="pres">
      <dgm:prSet presAssocID="{49A1168C-E4DE-4933-9529-B01C5C6F959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9F14A9-E8F9-41C2-9081-ED9EFF5E2DCD}" type="pres">
      <dgm:prSet presAssocID="{49A1168C-E4DE-4933-9529-B01C5C6F959A}" presName="negativeSpace" presStyleCnt="0"/>
      <dgm:spPr/>
    </dgm:pt>
    <dgm:pt modelId="{591ED924-54C1-4148-AA01-DC14F1E1916F}" type="pres">
      <dgm:prSet presAssocID="{49A1168C-E4DE-4933-9529-B01C5C6F959A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289CFAF-E392-4CEE-ABC0-83D85D7FBAA1}" type="presOf" srcId="{D337710B-1478-4923-951C-F5E34970572F}" destId="{5236FD8E-0483-412B-8FFA-B87FE8961E56}" srcOrd="0" destOrd="0" presId="urn:microsoft.com/office/officeart/2005/8/layout/list1"/>
    <dgm:cxn modelId="{87672105-3A3E-4ACA-AA8A-4DF2E01AB634}" type="presOf" srcId="{533FB2DD-9C95-49D9-B33E-911B87A6ADCD}" destId="{5485F532-9E01-4949-BF0E-031B3E848B0E}" srcOrd="0" destOrd="0" presId="urn:microsoft.com/office/officeart/2005/8/layout/list1"/>
    <dgm:cxn modelId="{0EAE5D7D-625D-4832-8E4C-03C5E1CAD1BB}" srcId="{7576648D-4779-400A-B487-02DDB59D0FE2}" destId="{D337710B-1478-4923-951C-F5E34970572F}" srcOrd="1" destOrd="0" parTransId="{AA1E8A6F-FF64-4A1A-BE4C-EA31F5C12C02}" sibTransId="{0F9C19CC-7E32-4C8C-9E1F-FCC23739308A}"/>
    <dgm:cxn modelId="{64217BC1-C919-4D79-A303-8FC7AEDB8BAD}" type="presOf" srcId="{7576648D-4779-400A-B487-02DDB59D0FE2}" destId="{7789E619-F306-4E15-BC82-CEE7D8EC34E7}" srcOrd="0" destOrd="0" presId="urn:microsoft.com/office/officeart/2005/8/layout/list1"/>
    <dgm:cxn modelId="{5DDEE922-0B09-4631-A153-4DE53DB3E4A9}" type="presOf" srcId="{49A1168C-E4DE-4933-9529-B01C5C6F959A}" destId="{C7DFD81B-E071-4C5F-8961-FFD4DC210FF3}" srcOrd="1" destOrd="0" presId="urn:microsoft.com/office/officeart/2005/8/layout/list1"/>
    <dgm:cxn modelId="{A5D73B20-CF4F-46CA-A349-CCC2F89AADBC}" type="presOf" srcId="{D337710B-1478-4923-951C-F5E34970572F}" destId="{14038788-7A48-4FA7-AC96-3D6BFED40AAD}" srcOrd="1" destOrd="0" presId="urn:microsoft.com/office/officeart/2005/8/layout/list1"/>
    <dgm:cxn modelId="{AA7F8ECF-F28E-486C-AF57-39D72ACC1B02}" type="presOf" srcId="{533FB2DD-9C95-49D9-B33E-911B87A6ADCD}" destId="{A18648FA-D88C-4998-BE74-4CE2ADC93C9D}" srcOrd="1" destOrd="0" presId="urn:microsoft.com/office/officeart/2005/8/layout/list1"/>
    <dgm:cxn modelId="{9E2C73DB-2A6E-457B-BF12-DE8A36B926D9}" type="presOf" srcId="{49A1168C-E4DE-4933-9529-B01C5C6F959A}" destId="{B7F72FD0-7AB6-4316-903E-FC9B2D9D295F}" srcOrd="0" destOrd="0" presId="urn:microsoft.com/office/officeart/2005/8/layout/list1"/>
    <dgm:cxn modelId="{85CCC698-5D27-47B2-A864-2E21B78AACE2}" srcId="{7576648D-4779-400A-B487-02DDB59D0FE2}" destId="{533FB2DD-9C95-49D9-B33E-911B87A6ADCD}" srcOrd="0" destOrd="0" parTransId="{4EA3ED3A-1429-49D4-88E5-02FB10F92864}" sibTransId="{AB8097F6-AD5D-4597-AF81-5E0ABF004CDF}"/>
    <dgm:cxn modelId="{31037703-9E92-46D5-862B-5ECD9B15C29D}" srcId="{7576648D-4779-400A-B487-02DDB59D0FE2}" destId="{49A1168C-E4DE-4933-9529-B01C5C6F959A}" srcOrd="2" destOrd="0" parTransId="{37A36933-425F-4205-867E-E64DC9E8CAB0}" sibTransId="{05CF49B5-836F-4ABC-A997-3E80B7B94BD2}"/>
    <dgm:cxn modelId="{83E7F0E6-E9AD-4081-A498-FDB080775D60}" type="presParOf" srcId="{7789E619-F306-4E15-BC82-CEE7D8EC34E7}" destId="{39BC60EC-145E-4398-AC32-583A6A79CF24}" srcOrd="0" destOrd="0" presId="urn:microsoft.com/office/officeart/2005/8/layout/list1"/>
    <dgm:cxn modelId="{2A734BA7-AD6D-4ECC-B95C-A62E687394A3}" type="presParOf" srcId="{39BC60EC-145E-4398-AC32-583A6A79CF24}" destId="{5485F532-9E01-4949-BF0E-031B3E848B0E}" srcOrd="0" destOrd="0" presId="urn:microsoft.com/office/officeart/2005/8/layout/list1"/>
    <dgm:cxn modelId="{B4352C61-5A18-4CE5-8DA5-D3396ED60A0D}" type="presParOf" srcId="{39BC60EC-145E-4398-AC32-583A6A79CF24}" destId="{A18648FA-D88C-4998-BE74-4CE2ADC93C9D}" srcOrd="1" destOrd="0" presId="urn:microsoft.com/office/officeart/2005/8/layout/list1"/>
    <dgm:cxn modelId="{C5862BF9-7496-4742-B5BA-2AEA25BC0982}" type="presParOf" srcId="{7789E619-F306-4E15-BC82-CEE7D8EC34E7}" destId="{D330ED80-F3D7-4DD7-9D9C-B07698E33120}" srcOrd="1" destOrd="0" presId="urn:microsoft.com/office/officeart/2005/8/layout/list1"/>
    <dgm:cxn modelId="{B380E010-1DE1-4B47-BF4C-77D94A5C90EB}" type="presParOf" srcId="{7789E619-F306-4E15-BC82-CEE7D8EC34E7}" destId="{04D7EDBF-840D-49E5-823C-11A4DD246FB2}" srcOrd="2" destOrd="0" presId="urn:microsoft.com/office/officeart/2005/8/layout/list1"/>
    <dgm:cxn modelId="{687DEA3B-3E61-4C51-850C-2F1B755B0DC8}" type="presParOf" srcId="{7789E619-F306-4E15-BC82-CEE7D8EC34E7}" destId="{0254FEED-7AEF-4A21-A14C-2B228C65D035}" srcOrd="3" destOrd="0" presId="urn:microsoft.com/office/officeart/2005/8/layout/list1"/>
    <dgm:cxn modelId="{726E8236-02A0-4C17-B49F-446450A21E0E}" type="presParOf" srcId="{7789E619-F306-4E15-BC82-CEE7D8EC34E7}" destId="{3BCA7303-89A0-4EE5-AD85-6BD6237710B7}" srcOrd="4" destOrd="0" presId="urn:microsoft.com/office/officeart/2005/8/layout/list1"/>
    <dgm:cxn modelId="{781A696B-A558-4B76-AB78-263CA01696D5}" type="presParOf" srcId="{3BCA7303-89A0-4EE5-AD85-6BD6237710B7}" destId="{5236FD8E-0483-412B-8FFA-B87FE8961E56}" srcOrd="0" destOrd="0" presId="urn:microsoft.com/office/officeart/2005/8/layout/list1"/>
    <dgm:cxn modelId="{F7512483-FAFA-46EB-98BF-9E228D622691}" type="presParOf" srcId="{3BCA7303-89A0-4EE5-AD85-6BD6237710B7}" destId="{14038788-7A48-4FA7-AC96-3D6BFED40AAD}" srcOrd="1" destOrd="0" presId="urn:microsoft.com/office/officeart/2005/8/layout/list1"/>
    <dgm:cxn modelId="{4C36E7E3-92CE-451B-A865-7F705FDD8281}" type="presParOf" srcId="{7789E619-F306-4E15-BC82-CEE7D8EC34E7}" destId="{C8722C59-9C86-4C10-85F0-A31292A59142}" srcOrd="5" destOrd="0" presId="urn:microsoft.com/office/officeart/2005/8/layout/list1"/>
    <dgm:cxn modelId="{D252BEC3-C06E-4D8B-955E-FE277FB6BA36}" type="presParOf" srcId="{7789E619-F306-4E15-BC82-CEE7D8EC34E7}" destId="{ACC02BC4-CF07-43C7-99C2-53CF432F9F4D}" srcOrd="6" destOrd="0" presId="urn:microsoft.com/office/officeart/2005/8/layout/list1"/>
    <dgm:cxn modelId="{F686B135-4847-464A-8A6E-67A2DE5FD85A}" type="presParOf" srcId="{7789E619-F306-4E15-BC82-CEE7D8EC34E7}" destId="{9412BA1C-0109-4377-A8B1-25A20671EF71}" srcOrd="7" destOrd="0" presId="urn:microsoft.com/office/officeart/2005/8/layout/list1"/>
    <dgm:cxn modelId="{4D0147AD-D39A-4F79-9B80-D535F174D64A}" type="presParOf" srcId="{7789E619-F306-4E15-BC82-CEE7D8EC34E7}" destId="{5573A76A-F2BC-4B79-9D7E-27EF71B84349}" srcOrd="8" destOrd="0" presId="urn:microsoft.com/office/officeart/2005/8/layout/list1"/>
    <dgm:cxn modelId="{FC6DCFB1-A7D5-46B1-8F35-6B73CEAB332E}" type="presParOf" srcId="{5573A76A-F2BC-4B79-9D7E-27EF71B84349}" destId="{B7F72FD0-7AB6-4316-903E-FC9B2D9D295F}" srcOrd="0" destOrd="0" presId="urn:microsoft.com/office/officeart/2005/8/layout/list1"/>
    <dgm:cxn modelId="{F7D6A8AD-0DFB-4B20-8B08-5FCCE4624551}" type="presParOf" srcId="{5573A76A-F2BC-4B79-9D7E-27EF71B84349}" destId="{C7DFD81B-E071-4C5F-8961-FFD4DC210FF3}" srcOrd="1" destOrd="0" presId="urn:microsoft.com/office/officeart/2005/8/layout/list1"/>
    <dgm:cxn modelId="{D833D063-BC67-480E-9BCD-41C98431395F}" type="presParOf" srcId="{7789E619-F306-4E15-BC82-CEE7D8EC34E7}" destId="{B69F14A9-E8F9-41C2-9081-ED9EFF5E2DCD}" srcOrd="9" destOrd="0" presId="urn:microsoft.com/office/officeart/2005/8/layout/list1"/>
    <dgm:cxn modelId="{90D0338A-B109-43AE-B33C-35C67502B93E}" type="presParOf" srcId="{7789E619-F306-4E15-BC82-CEE7D8EC34E7}" destId="{591ED924-54C1-4148-AA01-DC14F1E1916F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3C9A4FE-C744-4788-A89C-316018C819A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6B68476-0524-47FC-9495-8B111F081B03}">
      <dgm:prSet phldrT="[Текст]" custT="1"/>
      <dgm:sp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  <a:tileRect/>
        </a:gradFill>
        <a:ln>
          <a:solidFill>
            <a:srgbClr val="C00000"/>
          </a:solidFill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ctr"/>
          <a:r>
            <a:rPr lang="ru-RU" sz="32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</a:rPr>
            <a:t>ФИЗИЧЕСКОЕ</a:t>
          </a:r>
          <a:endParaRPr lang="ru-RU" sz="32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Georgia" pitchFamily="18" charset="0"/>
          </a:endParaRPr>
        </a:p>
      </dgm:t>
    </dgm:pt>
    <dgm:pt modelId="{1937D0C4-A4D2-4691-9017-DF2AB94E8A35}" type="parTrans" cxnId="{64BBFE04-A67E-4CBB-8DDB-8EC452C616E9}">
      <dgm:prSet/>
      <dgm:spPr/>
      <dgm:t>
        <a:bodyPr/>
        <a:lstStyle/>
        <a:p>
          <a:endParaRPr lang="ru-RU"/>
        </a:p>
      </dgm:t>
    </dgm:pt>
    <dgm:pt modelId="{E42DDD76-D27A-4DA7-A6DE-9973BF08DE82}" type="sibTrans" cxnId="{64BBFE04-A67E-4CBB-8DDB-8EC452C616E9}">
      <dgm:prSet/>
      <dgm:spPr/>
      <dgm:t>
        <a:bodyPr/>
        <a:lstStyle/>
        <a:p>
          <a:endParaRPr lang="ru-RU"/>
        </a:p>
      </dgm:t>
    </dgm:pt>
    <dgm:pt modelId="{F0554C7C-FE3E-4725-AFCC-93C6400BD94C}">
      <dgm:prSet phldrT="[Текст]" custT="1"/>
      <dgm:sp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  <a:tileRect/>
        </a:gradFill>
        <a:ln>
          <a:solidFill>
            <a:srgbClr val="C00000"/>
          </a:solidFill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ctr"/>
          <a:r>
            <a:rPr lang="ru-RU" sz="32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</a:rPr>
            <a:t>СОЦИАЛЬНОЕ</a:t>
          </a:r>
          <a:endParaRPr lang="ru-RU" sz="32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Georgia" pitchFamily="18" charset="0"/>
          </a:endParaRPr>
        </a:p>
      </dgm:t>
    </dgm:pt>
    <dgm:pt modelId="{C8AA0DF6-29E4-4C2B-ABFD-C0E1D85F6DD5}" type="parTrans" cxnId="{1347F663-A4B9-4224-B10D-913D1D30B497}">
      <dgm:prSet/>
      <dgm:spPr/>
      <dgm:t>
        <a:bodyPr/>
        <a:lstStyle/>
        <a:p>
          <a:endParaRPr lang="ru-RU"/>
        </a:p>
      </dgm:t>
    </dgm:pt>
    <dgm:pt modelId="{2A5621D5-893C-4E5E-8BA5-E698D6800526}" type="sibTrans" cxnId="{1347F663-A4B9-4224-B10D-913D1D30B497}">
      <dgm:prSet/>
      <dgm:spPr/>
      <dgm:t>
        <a:bodyPr/>
        <a:lstStyle/>
        <a:p>
          <a:endParaRPr lang="ru-RU"/>
        </a:p>
      </dgm:t>
    </dgm:pt>
    <dgm:pt modelId="{828442CB-7D58-46AE-8A2C-7CC45CC14169}">
      <dgm:prSet phldrT="[Текст]" custT="1"/>
      <dgm:spPr>
        <a:gradFill rotWithShape="0">
          <a:gsLst>
            <a:gs pos="0">
              <a:schemeClr val="accent5">
                <a:lumMod val="20000"/>
                <a:lumOff val="8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</a:gradFill>
        <a:ln>
          <a:solidFill>
            <a:srgbClr val="C00000"/>
          </a:solidFill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pPr algn="ctr"/>
          <a:r>
            <a:rPr lang="ru-RU" sz="32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</a:rPr>
            <a:t>ПСИХИЧЕСКОЕ</a:t>
          </a:r>
          <a:endParaRPr lang="ru-RU" sz="3200" b="1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Georgia" pitchFamily="18" charset="0"/>
          </a:endParaRPr>
        </a:p>
      </dgm:t>
    </dgm:pt>
    <dgm:pt modelId="{3E229352-4030-4AEB-8086-15EF4A599B73}" type="parTrans" cxnId="{D131A865-2BF8-4BE8-A87F-5CC3A0CCF2BF}">
      <dgm:prSet/>
      <dgm:spPr/>
      <dgm:t>
        <a:bodyPr/>
        <a:lstStyle/>
        <a:p>
          <a:endParaRPr lang="ru-RU"/>
        </a:p>
      </dgm:t>
    </dgm:pt>
    <dgm:pt modelId="{EE6586FC-508B-4722-8A6B-AF7FEA8725F4}" type="sibTrans" cxnId="{D131A865-2BF8-4BE8-A87F-5CC3A0CCF2BF}">
      <dgm:prSet/>
      <dgm:spPr/>
      <dgm:t>
        <a:bodyPr/>
        <a:lstStyle/>
        <a:p>
          <a:endParaRPr lang="ru-RU"/>
        </a:p>
      </dgm:t>
    </dgm:pt>
    <dgm:pt modelId="{8968DD97-CE38-4EE0-9AF7-CACFF050A105}" type="pres">
      <dgm:prSet presAssocID="{33C9A4FE-C744-4788-A89C-316018C819A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54DF476-E263-4F95-B2A6-C965A6657794}" type="pres">
      <dgm:prSet presAssocID="{66B68476-0524-47FC-9495-8B111F081B03}" presName="parentLin" presStyleCnt="0"/>
      <dgm:spPr/>
    </dgm:pt>
    <dgm:pt modelId="{4F82445A-E6F9-4274-9519-1CD2EB3DB8AC}" type="pres">
      <dgm:prSet presAssocID="{66B68476-0524-47FC-9495-8B111F081B03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687B9F33-7587-43BB-8C99-7F1A9414A9B4}" type="pres">
      <dgm:prSet presAssocID="{66B68476-0524-47FC-9495-8B111F081B03}" presName="parentText" presStyleLbl="node1" presStyleIdx="0" presStyleCnt="3" custScaleX="90632" custScaleY="76180" custLinFactNeighborX="14754" custLinFactNeighborY="392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69C794-FFA7-4451-B08B-DFF0CFE54057}" type="pres">
      <dgm:prSet presAssocID="{66B68476-0524-47FC-9495-8B111F081B03}" presName="negativeSpace" presStyleCnt="0"/>
      <dgm:spPr/>
    </dgm:pt>
    <dgm:pt modelId="{E870B701-99D8-457B-85EB-513B435E2278}" type="pres">
      <dgm:prSet presAssocID="{66B68476-0524-47FC-9495-8B111F081B03}" presName="childText" presStyleLbl="conFgAcc1" presStyleIdx="0" presStyleCnt="3">
        <dgm:presLayoutVars>
          <dgm:bulletEnabled val="1"/>
        </dgm:presLayoutVars>
      </dgm:prSet>
      <dgm:spPr/>
    </dgm:pt>
    <dgm:pt modelId="{5AB7AA20-5D3E-49A7-95C0-3FEF0E86DD8A}" type="pres">
      <dgm:prSet presAssocID="{E42DDD76-D27A-4DA7-A6DE-9973BF08DE82}" presName="spaceBetweenRectangles" presStyleCnt="0"/>
      <dgm:spPr/>
    </dgm:pt>
    <dgm:pt modelId="{18E0F6DC-1BFA-4BFC-8124-2AC1AD7FBE9E}" type="pres">
      <dgm:prSet presAssocID="{F0554C7C-FE3E-4725-AFCC-93C6400BD94C}" presName="parentLin" presStyleCnt="0"/>
      <dgm:spPr/>
    </dgm:pt>
    <dgm:pt modelId="{923BD961-A6CF-4D2C-BD95-A42F056C9B40}" type="pres">
      <dgm:prSet presAssocID="{F0554C7C-FE3E-4725-AFCC-93C6400BD94C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853E01AD-A179-45EB-9F1C-1B9E20E9C1B8}" type="pres">
      <dgm:prSet presAssocID="{F0554C7C-FE3E-4725-AFCC-93C6400BD94C}" presName="parentText" presStyleLbl="node1" presStyleIdx="1" presStyleCnt="3" custScaleX="90633" custScaleY="77920" custLinFactNeighborX="14754" custLinFactNeighborY="801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E21BBE-6BAC-479E-99C4-B763A9E6382C}" type="pres">
      <dgm:prSet presAssocID="{F0554C7C-FE3E-4725-AFCC-93C6400BD94C}" presName="negativeSpace" presStyleCnt="0"/>
      <dgm:spPr/>
    </dgm:pt>
    <dgm:pt modelId="{41B1A183-A776-456B-A19A-19ED0B39CB76}" type="pres">
      <dgm:prSet presAssocID="{F0554C7C-FE3E-4725-AFCC-93C6400BD94C}" presName="childText" presStyleLbl="conFgAcc1" presStyleIdx="1" presStyleCnt="3" custLinFactNeighborY="14241">
        <dgm:presLayoutVars>
          <dgm:bulletEnabled val="1"/>
        </dgm:presLayoutVars>
      </dgm:prSet>
      <dgm:spPr/>
    </dgm:pt>
    <dgm:pt modelId="{07FE2933-9F6F-4247-B9EE-F12AB4B2E175}" type="pres">
      <dgm:prSet presAssocID="{2A5621D5-893C-4E5E-8BA5-E698D6800526}" presName="spaceBetweenRectangles" presStyleCnt="0"/>
      <dgm:spPr/>
    </dgm:pt>
    <dgm:pt modelId="{FB907C46-B9A7-4853-994E-92B8EBA67033}" type="pres">
      <dgm:prSet presAssocID="{828442CB-7D58-46AE-8A2C-7CC45CC14169}" presName="parentLin" presStyleCnt="0"/>
      <dgm:spPr/>
    </dgm:pt>
    <dgm:pt modelId="{541B1024-1819-40BE-80CF-0F89647705C9}" type="pres">
      <dgm:prSet presAssocID="{828442CB-7D58-46AE-8A2C-7CC45CC14169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61BE0A38-C377-4ED6-AB6A-297C838F2BC4}" type="pres">
      <dgm:prSet presAssocID="{828442CB-7D58-46AE-8A2C-7CC45CC14169}" presName="parentText" presStyleLbl="node1" presStyleIdx="2" presStyleCnt="3" custScaleX="90866" custScaleY="80223" custLinFactNeighborX="14754" custLinFactNeighborY="775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5F218C-3F7F-4256-8F7F-EA192B905CC3}" type="pres">
      <dgm:prSet presAssocID="{828442CB-7D58-46AE-8A2C-7CC45CC14169}" presName="negativeSpace" presStyleCnt="0"/>
      <dgm:spPr/>
    </dgm:pt>
    <dgm:pt modelId="{22BB0A83-5686-450E-A4A3-775E36DA579F}" type="pres">
      <dgm:prSet presAssocID="{828442CB-7D58-46AE-8A2C-7CC45CC14169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1568321-8A86-4547-8B8C-A6480B13D2A0}" type="presOf" srcId="{828442CB-7D58-46AE-8A2C-7CC45CC14169}" destId="{61BE0A38-C377-4ED6-AB6A-297C838F2BC4}" srcOrd="1" destOrd="0" presId="urn:microsoft.com/office/officeart/2005/8/layout/list1"/>
    <dgm:cxn modelId="{53694BD8-5F12-48F6-9941-33E090C1A9F9}" type="presOf" srcId="{66B68476-0524-47FC-9495-8B111F081B03}" destId="{687B9F33-7587-43BB-8C99-7F1A9414A9B4}" srcOrd="1" destOrd="0" presId="urn:microsoft.com/office/officeart/2005/8/layout/list1"/>
    <dgm:cxn modelId="{1347F663-A4B9-4224-B10D-913D1D30B497}" srcId="{33C9A4FE-C744-4788-A89C-316018C819AB}" destId="{F0554C7C-FE3E-4725-AFCC-93C6400BD94C}" srcOrd="1" destOrd="0" parTransId="{C8AA0DF6-29E4-4C2B-ABFD-C0E1D85F6DD5}" sibTransId="{2A5621D5-893C-4E5E-8BA5-E698D6800526}"/>
    <dgm:cxn modelId="{64BBFE04-A67E-4CBB-8DDB-8EC452C616E9}" srcId="{33C9A4FE-C744-4788-A89C-316018C819AB}" destId="{66B68476-0524-47FC-9495-8B111F081B03}" srcOrd="0" destOrd="0" parTransId="{1937D0C4-A4D2-4691-9017-DF2AB94E8A35}" sibTransId="{E42DDD76-D27A-4DA7-A6DE-9973BF08DE82}"/>
    <dgm:cxn modelId="{D131A865-2BF8-4BE8-A87F-5CC3A0CCF2BF}" srcId="{33C9A4FE-C744-4788-A89C-316018C819AB}" destId="{828442CB-7D58-46AE-8A2C-7CC45CC14169}" srcOrd="2" destOrd="0" parTransId="{3E229352-4030-4AEB-8086-15EF4A599B73}" sibTransId="{EE6586FC-508B-4722-8A6B-AF7FEA8725F4}"/>
    <dgm:cxn modelId="{58DA7B8D-57B3-4FA1-B49A-50E3A2FCAFCF}" type="presOf" srcId="{F0554C7C-FE3E-4725-AFCC-93C6400BD94C}" destId="{923BD961-A6CF-4D2C-BD95-A42F056C9B40}" srcOrd="0" destOrd="0" presId="urn:microsoft.com/office/officeart/2005/8/layout/list1"/>
    <dgm:cxn modelId="{DC3ED9FF-4219-4AE6-BE4C-7986A9208B08}" type="presOf" srcId="{33C9A4FE-C744-4788-A89C-316018C819AB}" destId="{8968DD97-CE38-4EE0-9AF7-CACFF050A105}" srcOrd="0" destOrd="0" presId="urn:microsoft.com/office/officeart/2005/8/layout/list1"/>
    <dgm:cxn modelId="{1B4AF523-52B9-4E84-A840-F21D839200E4}" type="presOf" srcId="{66B68476-0524-47FC-9495-8B111F081B03}" destId="{4F82445A-E6F9-4274-9519-1CD2EB3DB8AC}" srcOrd="0" destOrd="0" presId="urn:microsoft.com/office/officeart/2005/8/layout/list1"/>
    <dgm:cxn modelId="{81A0C857-AB41-4C58-93C3-0E0D19FE5CDD}" type="presOf" srcId="{F0554C7C-FE3E-4725-AFCC-93C6400BD94C}" destId="{853E01AD-A179-45EB-9F1C-1B9E20E9C1B8}" srcOrd="1" destOrd="0" presId="urn:microsoft.com/office/officeart/2005/8/layout/list1"/>
    <dgm:cxn modelId="{44CF91EE-A9EF-48DE-BB7E-D7594178F051}" type="presOf" srcId="{828442CB-7D58-46AE-8A2C-7CC45CC14169}" destId="{541B1024-1819-40BE-80CF-0F89647705C9}" srcOrd="0" destOrd="0" presId="urn:microsoft.com/office/officeart/2005/8/layout/list1"/>
    <dgm:cxn modelId="{7832B241-3902-4657-9648-942B4B0437EA}" type="presParOf" srcId="{8968DD97-CE38-4EE0-9AF7-CACFF050A105}" destId="{154DF476-E263-4F95-B2A6-C965A6657794}" srcOrd="0" destOrd="0" presId="urn:microsoft.com/office/officeart/2005/8/layout/list1"/>
    <dgm:cxn modelId="{FD74B215-9309-4D84-A056-B62E1F3E638C}" type="presParOf" srcId="{154DF476-E263-4F95-B2A6-C965A6657794}" destId="{4F82445A-E6F9-4274-9519-1CD2EB3DB8AC}" srcOrd="0" destOrd="0" presId="urn:microsoft.com/office/officeart/2005/8/layout/list1"/>
    <dgm:cxn modelId="{70DDCC66-1497-4390-ABE7-AC8BACD4C3B2}" type="presParOf" srcId="{154DF476-E263-4F95-B2A6-C965A6657794}" destId="{687B9F33-7587-43BB-8C99-7F1A9414A9B4}" srcOrd="1" destOrd="0" presId="urn:microsoft.com/office/officeart/2005/8/layout/list1"/>
    <dgm:cxn modelId="{EDD2A5E7-32FD-418E-821E-4719F0FAC4BB}" type="presParOf" srcId="{8968DD97-CE38-4EE0-9AF7-CACFF050A105}" destId="{D169C794-FFA7-4451-B08B-DFF0CFE54057}" srcOrd="1" destOrd="0" presId="urn:microsoft.com/office/officeart/2005/8/layout/list1"/>
    <dgm:cxn modelId="{5DE97E53-F87E-4BB8-963F-7E3C3E991CAB}" type="presParOf" srcId="{8968DD97-CE38-4EE0-9AF7-CACFF050A105}" destId="{E870B701-99D8-457B-85EB-513B435E2278}" srcOrd="2" destOrd="0" presId="urn:microsoft.com/office/officeart/2005/8/layout/list1"/>
    <dgm:cxn modelId="{85F9D221-50BC-4C45-99B7-B514E82969C0}" type="presParOf" srcId="{8968DD97-CE38-4EE0-9AF7-CACFF050A105}" destId="{5AB7AA20-5D3E-49A7-95C0-3FEF0E86DD8A}" srcOrd="3" destOrd="0" presId="urn:microsoft.com/office/officeart/2005/8/layout/list1"/>
    <dgm:cxn modelId="{A0F0D83E-37B2-4869-B7E4-6FE1210C30FC}" type="presParOf" srcId="{8968DD97-CE38-4EE0-9AF7-CACFF050A105}" destId="{18E0F6DC-1BFA-4BFC-8124-2AC1AD7FBE9E}" srcOrd="4" destOrd="0" presId="urn:microsoft.com/office/officeart/2005/8/layout/list1"/>
    <dgm:cxn modelId="{0E9B5FFF-5F4F-4B3F-A130-2A3EC9EA1E64}" type="presParOf" srcId="{18E0F6DC-1BFA-4BFC-8124-2AC1AD7FBE9E}" destId="{923BD961-A6CF-4D2C-BD95-A42F056C9B40}" srcOrd="0" destOrd="0" presId="urn:microsoft.com/office/officeart/2005/8/layout/list1"/>
    <dgm:cxn modelId="{0990A0B4-6EBE-4273-91A0-B33DA59C615D}" type="presParOf" srcId="{18E0F6DC-1BFA-4BFC-8124-2AC1AD7FBE9E}" destId="{853E01AD-A179-45EB-9F1C-1B9E20E9C1B8}" srcOrd="1" destOrd="0" presId="urn:microsoft.com/office/officeart/2005/8/layout/list1"/>
    <dgm:cxn modelId="{7348684D-201B-49F7-9A27-2DBF52C1C14A}" type="presParOf" srcId="{8968DD97-CE38-4EE0-9AF7-CACFF050A105}" destId="{F5E21BBE-6BAC-479E-99C4-B763A9E6382C}" srcOrd="5" destOrd="0" presId="urn:microsoft.com/office/officeart/2005/8/layout/list1"/>
    <dgm:cxn modelId="{0934F189-08EC-4454-8013-C562E0C82A34}" type="presParOf" srcId="{8968DD97-CE38-4EE0-9AF7-CACFF050A105}" destId="{41B1A183-A776-456B-A19A-19ED0B39CB76}" srcOrd="6" destOrd="0" presId="urn:microsoft.com/office/officeart/2005/8/layout/list1"/>
    <dgm:cxn modelId="{0331A5BA-52D2-4EF4-83EE-02BE38627BFD}" type="presParOf" srcId="{8968DD97-CE38-4EE0-9AF7-CACFF050A105}" destId="{07FE2933-9F6F-4247-B9EE-F12AB4B2E175}" srcOrd="7" destOrd="0" presId="urn:microsoft.com/office/officeart/2005/8/layout/list1"/>
    <dgm:cxn modelId="{52404186-6598-4766-82AF-4C9A8E933205}" type="presParOf" srcId="{8968DD97-CE38-4EE0-9AF7-CACFF050A105}" destId="{FB907C46-B9A7-4853-994E-92B8EBA67033}" srcOrd="8" destOrd="0" presId="urn:microsoft.com/office/officeart/2005/8/layout/list1"/>
    <dgm:cxn modelId="{93F25EE5-F84F-49F1-9D25-C9BD8F459B72}" type="presParOf" srcId="{FB907C46-B9A7-4853-994E-92B8EBA67033}" destId="{541B1024-1819-40BE-80CF-0F89647705C9}" srcOrd="0" destOrd="0" presId="urn:microsoft.com/office/officeart/2005/8/layout/list1"/>
    <dgm:cxn modelId="{6F125183-EFD0-4B6B-AEF4-5BD73723BF62}" type="presParOf" srcId="{FB907C46-B9A7-4853-994E-92B8EBA67033}" destId="{61BE0A38-C377-4ED6-AB6A-297C838F2BC4}" srcOrd="1" destOrd="0" presId="urn:microsoft.com/office/officeart/2005/8/layout/list1"/>
    <dgm:cxn modelId="{1752094D-0286-449D-80BA-7014828F3685}" type="presParOf" srcId="{8968DD97-CE38-4EE0-9AF7-CACFF050A105}" destId="{2A5F218C-3F7F-4256-8F7F-EA192B905CC3}" srcOrd="9" destOrd="0" presId="urn:microsoft.com/office/officeart/2005/8/layout/list1"/>
    <dgm:cxn modelId="{5B25AD7B-C52B-4F25-BAEE-E5576AD8C1F1}" type="presParOf" srcId="{8968DD97-CE38-4EE0-9AF7-CACFF050A105}" destId="{22BB0A83-5686-450E-A4A3-775E36DA579F}" srcOrd="10" destOrd="0" presId="urn:microsoft.com/office/officeart/2005/8/layout/list1"/>
  </dgm:cxnLst>
  <dgm:bg>
    <a:noFill/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D7EDBF-840D-49E5-823C-11A4DD246FB2}">
      <dsp:nvSpPr>
        <dsp:cNvPr id="0" name=""/>
        <dsp:cNvSpPr/>
      </dsp:nvSpPr>
      <dsp:spPr>
        <a:xfrm>
          <a:off x="0" y="489419"/>
          <a:ext cx="54864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8648FA-D88C-4998-BE74-4CE2ADC93C9D}">
      <dsp:nvSpPr>
        <dsp:cNvPr id="0" name=""/>
        <dsp:cNvSpPr/>
      </dsp:nvSpPr>
      <dsp:spPr>
        <a:xfrm>
          <a:off x="274320" y="31859"/>
          <a:ext cx="384048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161" tIns="0" rIns="145161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/>
        </a:p>
      </dsp:txBody>
      <dsp:txXfrm>
        <a:off x="318992" y="76531"/>
        <a:ext cx="3751136" cy="825776"/>
      </dsp:txXfrm>
    </dsp:sp>
    <dsp:sp modelId="{ACC02BC4-CF07-43C7-99C2-53CF432F9F4D}">
      <dsp:nvSpPr>
        <dsp:cNvPr id="0" name=""/>
        <dsp:cNvSpPr/>
      </dsp:nvSpPr>
      <dsp:spPr>
        <a:xfrm>
          <a:off x="0" y="1895579"/>
          <a:ext cx="54864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038788-7A48-4FA7-AC96-3D6BFED40AAD}">
      <dsp:nvSpPr>
        <dsp:cNvPr id="0" name=""/>
        <dsp:cNvSpPr/>
      </dsp:nvSpPr>
      <dsp:spPr>
        <a:xfrm>
          <a:off x="274320" y="1438019"/>
          <a:ext cx="384048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161" tIns="0" rIns="145161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/>
        </a:p>
      </dsp:txBody>
      <dsp:txXfrm>
        <a:off x="318992" y="1482691"/>
        <a:ext cx="3751136" cy="825776"/>
      </dsp:txXfrm>
    </dsp:sp>
    <dsp:sp modelId="{591ED924-54C1-4148-AA01-DC14F1E1916F}">
      <dsp:nvSpPr>
        <dsp:cNvPr id="0" name=""/>
        <dsp:cNvSpPr/>
      </dsp:nvSpPr>
      <dsp:spPr>
        <a:xfrm>
          <a:off x="0" y="3301740"/>
          <a:ext cx="54864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DFD81B-E071-4C5F-8961-FFD4DC210FF3}">
      <dsp:nvSpPr>
        <dsp:cNvPr id="0" name=""/>
        <dsp:cNvSpPr/>
      </dsp:nvSpPr>
      <dsp:spPr>
        <a:xfrm>
          <a:off x="274320" y="2844180"/>
          <a:ext cx="3840480" cy="9151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161" tIns="0" rIns="145161" bIns="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/>
        </a:p>
      </dsp:txBody>
      <dsp:txXfrm>
        <a:off x="318992" y="2888852"/>
        <a:ext cx="3751136" cy="8257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70B701-99D8-457B-85EB-513B435E2278}">
      <dsp:nvSpPr>
        <dsp:cNvPr id="0" name=""/>
        <dsp:cNvSpPr/>
      </dsp:nvSpPr>
      <dsp:spPr>
        <a:xfrm>
          <a:off x="0" y="368429"/>
          <a:ext cx="8715436" cy="108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7B9F33-7587-43BB-8C99-7F1A9414A9B4}">
      <dsp:nvSpPr>
        <dsp:cNvPr id="0" name=""/>
        <dsp:cNvSpPr/>
      </dsp:nvSpPr>
      <dsp:spPr>
        <a:xfrm>
          <a:off x="500065" y="85971"/>
          <a:ext cx="5529281" cy="966998"/>
        </a:xfrm>
        <a:prstGeom prst="roundRect">
          <a:avLst/>
        </a:prstGeom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  <a:tileRect/>
        </a:gradFill>
        <a:ln w="25400" cap="flat" cmpd="sng" algn="ctr">
          <a:solidFill>
            <a:srgbClr val="C00000"/>
          </a:solidFill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96" tIns="0" rIns="230596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</a:rPr>
            <a:t>ФИЗИЧЕСКОЕ</a:t>
          </a:r>
          <a:endParaRPr lang="ru-RU" sz="32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Georgia" pitchFamily="18" charset="0"/>
          </a:endParaRPr>
        </a:p>
      </dsp:txBody>
      <dsp:txXfrm>
        <a:off x="547270" y="133176"/>
        <a:ext cx="5434871" cy="872588"/>
      </dsp:txXfrm>
    </dsp:sp>
    <dsp:sp modelId="{41B1A183-A776-456B-A19A-19ED0B39CB76}">
      <dsp:nvSpPr>
        <dsp:cNvPr id="0" name=""/>
        <dsp:cNvSpPr/>
      </dsp:nvSpPr>
      <dsp:spPr>
        <a:xfrm>
          <a:off x="0" y="2071702"/>
          <a:ext cx="8715436" cy="108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3E01AD-A179-45EB-9F1C-1B9E20E9C1B8}">
      <dsp:nvSpPr>
        <dsp:cNvPr id="0" name=""/>
        <dsp:cNvSpPr/>
      </dsp:nvSpPr>
      <dsp:spPr>
        <a:xfrm>
          <a:off x="500065" y="1785955"/>
          <a:ext cx="5529342" cy="989085"/>
        </a:xfrm>
        <a:prstGeom prst="roundRect">
          <a:avLst/>
        </a:prstGeom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  <a:tileRect/>
        </a:gradFill>
        <a:ln w="25400" cap="flat" cmpd="sng" algn="ctr">
          <a:solidFill>
            <a:srgbClr val="C00000"/>
          </a:solidFill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96" tIns="0" rIns="230596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</a:rPr>
            <a:t>СОЦИАЛЬНОЕ</a:t>
          </a:r>
          <a:endParaRPr lang="ru-RU" sz="32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Georgia" pitchFamily="18" charset="0"/>
          </a:endParaRPr>
        </a:p>
      </dsp:txBody>
      <dsp:txXfrm>
        <a:off x="548348" y="1834238"/>
        <a:ext cx="5432776" cy="892519"/>
      </dsp:txXfrm>
    </dsp:sp>
    <dsp:sp modelId="{22BB0A83-5686-450E-A4A3-775E36DA579F}">
      <dsp:nvSpPr>
        <dsp:cNvPr id="0" name=""/>
        <dsp:cNvSpPr/>
      </dsp:nvSpPr>
      <dsp:spPr>
        <a:xfrm>
          <a:off x="0" y="3738073"/>
          <a:ext cx="8715436" cy="108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BE0A38-C377-4ED6-AB6A-297C838F2BC4}">
      <dsp:nvSpPr>
        <dsp:cNvPr id="0" name=""/>
        <dsp:cNvSpPr/>
      </dsp:nvSpPr>
      <dsp:spPr>
        <a:xfrm>
          <a:off x="500065" y="3452835"/>
          <a:ext cx="5543557" cy="1018318"/>
        </a:xfrm>
        <a:prstGeom prst="roundRect">
          <a:avLst/>
        </a:prstGeom>
        <a:gradFill rotWithShape="0">
          <a:gsLst>
            <a:gs pos="0">
              <a:schemeClr val="accent5">
                <a:lumMod val="20000"/>
                <a:lumOff val="80000"/>
              </a:schemeClr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shape">
            <a:fillToRect l="50000" t="50000" r="50000" b="50000"/>
          </a:path>
        </a:gradFill>
        <a:ln w="25400" cap="flat" cmpd="sng" algn="ctr">
          <a:solidFill>
            <a:srgbClr val="C00000"/>
          </a:solidFill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0596" tIns="0" rIns="230596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</a:rPr>
            <a:t>ПСИХИЧЕСКОЕ</a:t>
          </a:r>
          <a:endParaRPr lang="ru-RU" sz="3200" b="1" kern="1200" cap="none" spc="0" dirty="0">
            <a:ln w="1905"/>
            <a:gradFill>
              <a:gsLst>
                <a:gs pos="0">
                  <a:schemeClr val="accent6">
                    <a:shade val="20000"/>
                    <a:satMod val="200000"/>
                  </a:schemeClr>
                </a:gs>
                <a:gs pos="78000">
                  <a:schemeClr val="accent6">
                    <a:tint val="90000"/>
                    <a:shade val="89000"/>
                    <a:satMod val="220000"/>
                  </a:schemeClr>
                </a:gs>
                <a:gs pos="100000">
                  <a:schemeClr val="accent6">
                    <a:tint val="12000"/>
                    <a:satMod val="255000"/>
                  </a:schemeClr>
                </a:gs>
              </a:gsLst>
              <a:lin ang="5400000"/>
            </a:gradFill>
            <a:effectLst>
              <a:innerShdw blurRad="69850" dist="43180" dir="5400000">
                <a:srgbClr val="000000">
                  <a:alpha val="65000"/>
                </a:srgbClr>
              </a:innerShdw>
            </a:effectLst>
            <a:latin typeface="Georgia" pitchFamily="18" charset="0"/>
          </a:endParaRPr>
        </a:p>
      </dsp:txBody>
      <dsp:txXfrm>
        <a:off x="549775" y="3502545"/>
        <a:ext cx="5444137" cy="9188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5D2C1B-ED8C-49F7-A850-6A0ADB03E995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DDAB5-52E1-47AC-96DC-767D82ADEA8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383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75B0A-B9C3-49DD-91D3-9B909CB61A26}" type="datetime1">
              <a:rPr lang="ru-RU" smtClean="0"/>
              <a:pPr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C76FB-33A5-44DA-B568-ADE92A991C9D}" type="datetime1">
              <a:rPr lang="ru-RU" smtClean="0"/>
              <a:pPr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7BA8E-0920-4869-9D5A-57B9B6B4D5A6}" type="datetime1">
              <a:rPr lang="ru-RU" smtClean="0"/>
              <a:pPr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F858-361A-46C6-938B-9AE5ACF5A24F}" type="datetime1">
              <a:rPr lang="ru-RU" smtClean="0"/>
              <a:pPr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40D861-525D-44F0-BA52-052C5E29BF2F}" type="datetime1">
              <a:rPr lang="ru-RU" smtClean="0"/>
              <a:pPr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F8999E-29BD-466E-AC30-BE3873500FED}" type="datetime1">
              <a:rPr lang="ru-RU" smtClean="0"/>
              <a:pPr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EC212-B840-4AE0-8DF1-79F072E1A243}" type="datetime1">
              <a:rPr lang="ru-RU" smtClean="0"/>
              <a:pPr/>
              <a:t>11.10.2021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B6E32-1A08-44F7-B907-871EA712A13D}" type="datetime1">
              <a:rPr lang="ru-RU" smtClean="0"/>
              <a:pPr/>
              <a:t>11.10.2021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F9A24-F6BA-4DA8-874D-14D0D89D8075}" type="datetime1">
              <a:rPr lang="ru-RU" smtClean="0"/>
              <a:pPr/>
              <a:t>11.10.2021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B46C6-DBEC-4C33-90DD-CC7D86517C5F}" type="datetime1">
              <a:rPr lang="ru-RU" smtClean="0"/>
              <a:pPr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BEE91-CFA1-4539-9FAA-30E588966A95}" type="datetime1">
              <a:rPr lang="ru-RU" smtClean="0"/>
              <a:pPr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946C8-4847-450C-8380-078B365CC721}" type="datetime1">
              <a:rPr lang="ru-RU" smtClean="0"/>
              <a:pPr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image" Target="../media/image5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12" Type="http://schemas.microsoft.com/office/2007/relationships/diagramDrawing" Target="../diagrams/drawing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11" Type="http://schemas.openxmlformats.org/officeDocument/2006/relationships/diagramColors" Target="../diagrams/colors2.xml"/><Relationship Id="rId5" Type="http://schemas.openxmlformats.org/officeDocument/2006/relationships/diagramColors" Target="../diagrams/colors1.xml"/><Relationship Id="rId15" Type="http://schemas.openxmlformats.org/officeDocument/2006/relationships/image" Target="../media/image7.png"/><Relationship Id="rId10" Type="http://schemas.openxmlformats.org/officeDocument/2006/relationships/diagramQuickStyle" Target="../diagrams/quickStyle2.xml"/><Relationship Id="rId4" Type="http://schemas.openxmlformats.org/officeDocument/2006/relationships/diagramQuickStyle" Target="../diagrams/quickStyle1.xml"/><Relationship Id="rId9" Type="http://schemas.openxmlformats.org/officeDocument/2006/relationships/diagramLayout" Target="../diagrams/layout2.xml"/><Relationship Id="rId1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E:\ФИЗИКА+ПСИХОЛОГИЯ\ФОНЫ ШАБЛОНЫ ДЛЯ ПРЕЗЕНТАЦИЙ\Vol\bv1014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57000" contrast="-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riblet"/>
          </a:sp3d>
        </p:spPr>
      </p:pic>
      <p:pic>
        <p:nvPicPr>
          <p:cNvPr id="13" name="Picture 2" descr="C:\Users\PC\Desktop\25379946_html_23530d2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64" y="1714488"/>
            <a:ext cx="2214578" cy="2080361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38100" cap="sq">
            <a:solidFill>
              <a:srgbClr val="0066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9" name="TextBox 8"/>
          <p:cNvSpPr txBox="1"/>
          <p:nvPr/>
        </p:nvSpPr>
        <p:spPr>
          <a:xfrm>
            <a:off x="357158" y="1000108"/>
            <a:ext cx="7215238" cy="357020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ПСИХОЛОГИЧЕСКОЕ </a:t>
            </a:r>
          </a:p>
          <a:p>
            <a:pPr algn="ctr"/>
            <a:endParaRPr lang="ru-RU" sz="4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</a:endParaRPr>
          </a:p>
          <a:p>
            <a:pPr algn="ctr"/>
            <a:r>
              <a:rPr lang="ru-RU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ЗДОРОВЬЕ </a:t>
            </a:r>
          </a:p>
          <a:p>
            <a:pPr algn="ctr"/>
            <a:endParaRPr lang="ru-RU" sz="42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</a:endParaRPr>
          </a:p>
          <a:p>
            <a:pPr algn="ctr"/>
            <a:r>
              <a:rPr lang="ru-RU" sz="4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ШКОЛЬНИКОВ</a:t>
            </a:r>
          </a:p>
          <a:p>
            <a:pPr algn="ctr"/>
            <a:endParaRPr lang="ru-RU" sz="1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</a:endParaRPr>
          </a:p>
        </p:txBody>
      </p:sp>
      <p:pic>
        <p:nvPicPr>
          <p:cNvPr id="1028" name="Picture 4" descr="C:\Users\PC\Desktop\str_975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15206" y="2285992"/>
            <a:ext cx="857256" cy="841740"/>
          </a:xfrm>
          <a:prstGeom prst="ellipse">
            <a:avLst/>
          </a:prstGeom>
          <a:ln w="63500" cap="rnd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12" name="TextBox 11"/>
          <p:cNvSpPr txBox="1"/>
          <p:nvPr/>
        </p:nvSpPr>
        <p:spPr>
          <a:xfrm>
            <a:off x="214282" y="3071810"/>
            <a:ext cx="8358214" cy="707886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F32DC-AAE8-4123-80DD-0DCADDCFB766}" type="datetime1">
              <a:rPr lang="ru-RU" b="1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pPr/>
              <a:t>11.10.2021</a:t>
            </a:fld>
            <a:endParaRPr lang="ru-RU" b="1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4282" y="5000636"/>
            <a:ext cx="8715436" cy="446276"/>
          </a:xfrm>
          <a:prstGeom prst="rect">
            <a:avLst/>
          </a:prstGeom>
          <a:noFill/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r>
              <a:rPr lang="ru-RU" sz="2300" dirty="0" smtClean="0">
                <a:solidFill>
                  <a:srgbClr val="000099"/>
                </a:solidFill>
                <a:latin typeface="Georgia" pitchFamily="18" charset="0"/>
              </a:rPr>
              <a:t>«</a:t>
            </a:r>
            <a:r>
              <a:rPr lang="ru-RU" sz="2300" b="1" spc="50" dirty="0" smtClean="0">
                <a:ln w="11430"/>
                <a:solidFill>
                  <a:srgbClr val="000099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Здоровье – это самое ценное, что есть у человека</a:t>
            </a:r>
            <a:r>
              <a:rPr lang="ru-RU" sz="2300" dirty="0" smtClean="0">
                <a:solidFill>
                  <a:srgbClr val="000099"/>
                </a:solidFill>
                <a:latin typeface="Georgia" pitchFamily="18" charset="0"/>
              </a:rPr>
              <a:t>»</a:t>
            </a:r>
            <a:endParaRPr lang="ru-RU" sz="2300" dirty="0">
              <a:solidFill>
                <a:srgbClr val="000099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E:\ФИЗИКА+ПСИХОЛОГИЯ\ФОНЫ ШАБЛОНЫ ДЛЯ ПРЕЗЕНТАЦИЙ\Vol\bv1014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57000" contrast="-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riblet"/>
          </a:sp3d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EB0D6-BA35-4001-A288-D35E0CB9A456}" type="datetime1">
              <a:rPr lang="ru-RU" b="1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pPr/>
              <a:t>11.10.2021</a:t>
            </a:fld>
            <a:endParaRPr lang="ru-RU" b="1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58" y="357166"/>
            <a:ext cx="8215370" cy="1077218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ПРИЧИНЫ   НАРУШЕНИЯ ПСИХИЧЕСКОГО   ЗДОРОВЬЯ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143372" y="1785926"/>
            <a:ext cx="47149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К отклонениям в состоянии психического здоровья детей и подростков приводит сочетание неблагоприятных внешних факторов (семейные, школьные, взаимоотношения со сверстниками) с индивидуальной предрасположенностью </a:t>
            </a:r>
            <a:endParaRPr lang="ru-RU" b="1" i="1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28662" y="4714884"/>
            <a:ext cx="7358114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ctr">
              <a:spcBef>
                <a:spcPct val="50000"/>
              </a:spcBef>
              <a:buFontTx/>
              <a:buAutoNum type="arabicPeriod"/>
            </a:pPr>
            <a:r>
              <a:rPr lang="ru-RU" b="1" i="1" u="sng" dirty="0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</a:rPr>
              <a:t>Соматическое заболевания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</a:rPr>
              <a:t>   (дефекты психического развития)</a:t>
            </a:r>
          </a:p>
          <a:p>
            <a:pPr marL="342900" indent="-342900" algn="ctr">
              <a:spcBef>
                <a:spcPct val="50000"/>
              </a:spcBef>
            </a:pP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</a:rPr>
              <a:t>2.  </a:t>
            </a:r>
            <a:r>
              <a:rPr lang="ru-RU" b="1" i="1" u="sng" dirty="0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</a:rPr>
              <a:t>Неблагоприятные факторы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</a:rPr>
              <a:t>, стрессы, воздействующие на психику</a:t>
            </a:r>
            <a:endParaRPr lang="ru-RU" b="1" i="1" dirty="0">
              <a:solidFill>
                <a:schemeClr val="accent4">
                  <a:lumMod val="50000"/>
                </a:schemeClr>
              </a:solidFill>
              <a:latin typeface="Georgia" pitchFamily="18" charset="0"/>
            </a:endParaRPr>
          </a:p>
        </p:txBody>
      </p:sp>
      <p:pic>
        <p:nvPicPr>
          <p:cNvPr id="5122" name="Picture 2" descr="C:\Users\PC\Desktop\99411059_221650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928662" y="1785926"/>
            <a:ext cx="2946818" cy="250033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28575" cap="sq">
            <a:solidFill>
              <a:srgbClr val="CC6600"/>
            </a:solidFill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12700" stA="33000" endPos="28000" dist="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E:\ФИЗИКА+ПСИХОЛОГИЯ\ФОНЫ ШАБЛОНЫ ДЛЯ ПРЕЗЕНТАЦИЙ\Vol\bv1014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57000" contrast="-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riblet"/>
          </a:sp3d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EB0D6-BA35-4001-A288-D35E0CB9A456}" type="datetime1">
              <a:rPr lang="ru-RU" b="1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pPr/>
              <a:t>11.10.2021</a:t>
            </a:fld>
            <a:endParaRPr lang="ru-RU" b="1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64" y="357166"/>
            <a:ext cx="8358278" cy="107721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ПРОБЛЕМА   ШКОЛЬНИКА  -  ТРЕВОЖНОСТЬ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9460" name="Picture 4" descr="C:\Users\PC\Desktop\Раб стол\КАРТИНКИ ДЛЯ ПРЕЗЕНТАЦИЙ\5_klass_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5984" y="3500438"/>
            <a:ext cx="4572032" cy="285752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38100" cap="sq">
            <a:solidFill>
              <a:srgbClr val="CC66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10" name="Прямоугольник 9"/>
          <p:cNvSpPr/>
          <p:nvPr/>
        </p:nvSpPr>
        <p:spPr>
          <a:xfrm>
            <a:off x="214282" y="1500174"/>
            <a:ext cx="87154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</a:rPr>
              <a:t>«</a:t>
            </a:r>
            <a:r>
              <a:rPr lang="ru-RU" sz="2400" b="1" i="1" dirty="0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</a:rPr>
              <a:t>Тревожность - постоянно или </a:t>
            </a:r>
            <a:r>
              <a:rPr lang="ru-RU" sz="2400" b="1" i="1" dirty="0" err="1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</a:rPr>
              <a:t>ситуативно</a:t>
            </a:r>
            <a:r>
              <a:rPr lang="ru-RU" sz="2400" b="1" i="1" dirty="0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</a:rPr>
              <a:t> проявляемое свойство человека приходить в состояние повышенного беспокойства, испытывать страх и тревогу в специфических социальных ситуациях»                               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</a:rPr>
              <a:t>Р.С. </a:t>
            </a:r>
            <a:r>
              <a:rPr lang="ru-RU" b="1" i="1" dirty="0" err="1" smtClean="0">
                <a:solidFill>
                  <a:schemeClr val="accent4">
                    <a:lumMod val="50000"/>
                  </a:schemeClr>
                </a:solidFill>
                <a:latin typeface="Georgia" pitchFamily="18" charset="0"/>
              </a:rPr>
              <a:t>Немов</a:t>
            </a:r>
            <a:endParaRPr lang="ru-RU" b="1" i="1" dirty="0">
              <a:solidFill>
                <a:schemeClr val="accent4">
                  <a:lumMod val="50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1333500" y="2948781"/>
          <a:ext cx="6477000" cy="1828800"/>
        </p:xfrm>
        <a:graphic>
          <a:graphicData uri="http://schemas.openxmlformats.org/drawingml/2006/table">
            <a:tbl>
              <a:tblPr/>
              <a:tblGrid>
                <a:gridCol w="630555"/>
                <a:gridCol w="1036955"/>
                <a:gridCol w="1932940"/>
                <a:gridCol w="2876550"/>
              </a:tblGrid>
              <a:tr h="3048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Этап обучения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Возрастные задачи развития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Социально-педагогическая ситуация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Типичные причины школьной тревожности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230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 класс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Освоение приемов учеб­ной деятельности и систе­мы школьных требований, формирование произволь­ности психических про­цессов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Изменяющаяся: предполагает осво­ение новых вариантов ролевого взаимодействия (ученик - учитель, ученик - одноклассники, ученик - родители ученика)</a:t>
                      </a:r>
                      <a:endParaRPr lang="ru-RU" sz="1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Изменение уровня и содержания требований со стороны взрослых. Необходимость придерживаться правил школьной жизни. «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Сверхценность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 позиции школьника и атрибутов школьной жизни. Изменение режима дня, возрастание психофизиологических нагрузок. Необходимость освоения ролевого взаимодействия со значимыми другими (учителями). Столкновение с системой школьных оценок 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4" name="Picture 2" descr="E:\ФИЗИКА+ПСИХОЛОГИЯ\ФОНЫ ШАБЛОНЫ ДЛЯ ПРЕЗЕНТАЦИЙ\Vol\bv1014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57000" contrast="-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riblet"/>
          </a:sp3d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EB0D6-BA35-4001-A288-D35E0CB9A456}" type="datetime1">
              <a:rPr lang="ru-RU" b="1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pPr/>
              <a:t>11.10.2021</a:t>
            </a:fld>
            <a:endParaRPr lang="ru-RU" b="1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85720" y="214290"/>
            <a:ext cx="8480206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ВОЗРАСТНО-СПЕЦИФИЧЕСКИЕ   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ПРИЧИНЫ   ТРЕВОЖНОСТИ</a:t>
            </a:r>
          </a:p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endParaRPr kumimoji="0" lang="ru-RU" sz="1800" b="1" i="0" u="none" strike="noStrike" spc="50" normalizeH="0" baseline="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57158" y="1428736"/>
          <a:ext cx="8358246" cy="4929947"/>
        </p:xfrm>
        <a:graphic>
          <a:graphicData uri="http://schemas.openxmlformats.org/drawingml/2006/table">
            <a:tbl>
              <a:tblPr/>
              <a:tblGrid>
                <a:gridCol w="2051843"/>
                <a:gridCol w="6306403"/>
              </a:tblGrid>
              <a:tr h="5000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3300"/>
                          </a:solidFill>
                          <a:latin typeface="Georgia" pitchFamily="18" charset="0"/>
                          <a:ea typeface="Times New Roman"/>
                          <a:cs typeface="Times New Roman" pitchFamily="18" charset="0"/>
                        </a:rPr>
                        <a:t>Этап обучения</a:t>
                      </a:r>
                      <a:endParaRPr lang="ru-RU" sz="1800" dirty="0">
                        <a:solidFill>
                          <a:srgbClr val="003300"/>
                        </a:solidFill>
                        <a:latin typeface="Georgia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3906" marR="23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3300"/>
                          </a:solidFill>
                          <a:latin typeface="Georgia" pitchFamily="18" charset="0"/>
                          <a:ea typeface="Times New Roman"/>
                          <a:cs typeface="Times New Roman" pitchFamily="18" charset="0"/>
                        </a:rPr>
                        <a:t>Типичные причины школьной тревожности</a:t>
                      </a:r>
                      <a:endParaRPr lang="ru-RU" sz="1800" dirty="0">
                        <a:solidFill>
                          <a:srgbClr val="003300"/>
                        </a:solidFill>
                        <a:latin typeface="Georgia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3906" marR="23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146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9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класс</a:t>
                      </a:r>
                    </a:p>
                    <a:p>
                      <a:endParaRPr lang="ru-RU" sz="19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9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9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9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9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23906" marR="23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900" b="1" i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Изменение </a:t>
                      </a:r>
                      <a:r>
                        <a:rPr lang="ru-RU" sz="1900" b="1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уровня и содержания требований со стороны </a:t>
                      </a:r>
                      <a:r>
                        <a:rPr lang="ru-RU" sz="1900" b="1" i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взрослых</a:t>
                      </a:r>
                    </a:p>
                    <a:p>
                      <a:pPr lvl="0"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9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Необходимость </a:t>
                      </a:r>
                      <a:r>
                        <a:rPr lang="ru-RU" sz="19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придерживаться правил школьной </a:t>
                      </a:r>
                      <a:r>
                        <a:rPr lang="ru-RU" sz="19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жизни</a:t>
                      </a:r>
                    </a:p>
                    <a:p>
                      <a:pPr lvl="0"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9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900" b="1" i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ru-RU" sz="1900" b="1" i="1" dirty="0" err="1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Сверхценность</a:t>
                      </a:r>
                      <a:r>
                        <a:rPr lang="ru-RU" sz="1900" b="1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 позиции школьника и атрибутов школьной </a:t>
                      </a:r>
                      <a:r>
                        <a:rPr lang="ru-RU" sz="1900" b="1" i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жизни </a:t>
                      </a:r>
                    </a:p>
                    <a:p>
                      <a:pPr lvl="0"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9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Изменение </a:t>
                      </a:r>
                      <a:r>
                        <a:rPr lang="ru-RU" sz="19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режима дня, возрастание психофизиологических </a:t>
                      </a:r>
                      <a:r>
                        <a:rPr lang="ru-RU" sz="19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нагрузок</a:t>
                      </a:r>
                    </a:p>
                    <a:p>
                      <a:pPr lvl="0"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9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900" b="1" i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Необходимость </a:t>
                      </a:r>
                      <a:r>
                        <a:rPr lang="ru-RU" sz="1900" b="1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освоения ролевого взаимодействия со значимыми другими (учителями</a:t>
                      </a:r>
                      <a:r>
                        <a:rPr lang="ru-RU" sz="1900" b="1" i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endParaRPr lang="ru-RU" sz="19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3906" marR="23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3428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900" b="1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2-4 класс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9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3906" marR="23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9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Хроническая </a:t>
                      </a:r>
                      <a:r>
                        <a:rPr lang="ru-RU" sz="1900" b="1" i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или эпизодическая учебная </a:t>
                      </a:r>
                      <a:r>
                        <a:rPr lang="ru-RU" sz="1900" b="1" i="1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неуспешность</a:t>
                      </a:r>
                      <a:r>
                        <a:rPr lang="ru-RU" sz="19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9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900" b="1" dirty="0" err="1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Неуспешность</a:t>
                      </a:r>
                      <a:r>
                        <a:rPr lang="ru-RU" sz="19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во </a:t>
                      </a:r>
                      <a:r>
                        <a:rPr lang="ru-RU" sz="1900" b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взаимодействии с учителями или </a:t>
                      </a:r>
                      <a:r>
                        <a:rPr lang="ru-RU" sz="19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одноклассниками 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9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Несоответствие </a:t>
                      </a:r>
                      <a:r>
                        <a:rPr lang="ru-RU" sz="1900" b="1" i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ожиданий родителей демонстрируемым ребенком результатам</a:t>
                      </a:r>
                      <a:endParaRPr lang="ru-RU" sz="1900" b="1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idx="1"/>
          </p:nvPr>
        </p:nvGraphicFramePr>
        <p:xfrm>
          <a:off x="214282" y="357166"/>
          <a:ext cx="8715436" cy="4949680"/>
        </p:xfrm>
        <a:graphic>
          <a:graphicData uri="http://schemas.openxmlformats.org/drawingml/2006/table">
            <a:tbl>
              <a:tblPr/>
              <a:tblGrid>
                <a:gridCol w="1559604"/>
                <a:gridCol w="2362340"/>
                <a:gridCol w="4793492"/>
              </a:tblGrid>
              <a:tr h="7143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3300"/>
                          </a:solidFill>
                          <a:latin typeface="Georgia" pitchFamily="18" charset="0"/>
                          <a:ea typeface="Times New Roman"/>
                          <a:cs typeface="Times New Roman" pitchFamily="18" charset="0"/>
                        </a:rPr>
                        <a:t>Этап обучения</a:t>
                      </a:r>
                      <a:endParaRPr lang="ru-RU" sz="1600" dirty="0">
                        <a:solidFill>
                          <a:srgbClr val="003300"/>
                        </a:solidFill>
                        <a:latin typeface="Georgia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3906" marR="23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3300"/>
                          </a:solidFill>
                          <a:latin typeface="Georgia" pitchFamily="18" charset="0"/>
                          <a:ea typeface="Times New Roman"/>
                          <a:cs typeface="Times New Roman" pitchFamily="18" charset="0"/>
                        </a:rPr>
                        <a:t>Социально-педагогическая ситуация</a:t>
                      </a:r>
                      <a:endParaRPr lang="ru-RU" sz="1600" dirty="0">
                        <a:solidFill>
                          <a:srgbClr val="003300"/>
                        </a:solidFill>
                        <a:latin typeface="Georgia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3906" marR="23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3300"/>
                          </a:solidFill>
                          <a:latin typeface="Georgia" pitchFamily="18" charset="0"/>
                          <a:ea typeface="Times New Roman"/>
                          <a:cs typeface="Times New Roman" pitchFamily="18" charset="0"/>
                        </a:rPr>
                        <a:t>Типичные причины школьной тревожности</a:t>
                      </a:r>
                      <a:endParaRPr lang="ru-RU" sz="1600" dirty="0">
                        <a:solidFill>
                          <a:srgbClr val="003300"/>
                        </a:solidFill>
                        <a:latin typeface="Georgia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3906" marR="23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975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 </a:t>
                      </a:r>
                      <a:r>
                        <a:rPr lang="ru-RU" sz="16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класс</a:t>
                      </a: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3906" marR="23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rgbClr val="0033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Изменяющаяся: </a:t>
                      </a:r>
                      <a:endParaRPr lang="ru-RU" sz="1600" b="1" i="1" dirty="0" smtClean="0">
                        <a:solidFill>
                          <a:srgbClr val="0033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освоение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новых вариантов ролевого взаимодействия </a:t>
                      </a:r>
                      <a:endParaRPr lang="ru-RU" sz="1600" b="1" dirty="0" smtClean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lvl="1" algn="l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ученик </a:t>
                      </a:r>
                      <a:r>
                        <a:rPr lang="ru-RU" sz="1600" b="1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учитель, </a:t>
                      </a:r>
                      <a:endParaRPr lang="ru-RU" sz="1600" b="1" i="1" dirty="0" smtClean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lvl="1" algn="l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ученик </a:t>
                      </a:r>
                      <a:r>
                        <a:rPr lang="ru-RU" sz="1600" b="1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одноклассники, </a:t>
                      </a:r>
                      <a:endParaRPr lang="ru-RU" sz="1600" b="1" i="1" dirty="0" smtClean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lvl="1" algn="l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ученик </a:t>
                      </a:r>
                      <a:r>
                        <a:rPr lang="ru-RU" sz="1600" b="1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родители </a:t>
                      </a:r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ученика</a:t>
                      </a:r>
                      <a:endParaRPr lang="ru-RU" sz="1600" b="1" i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3906" marR="23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Изменение </a:t>
                      </a:r>
                      <a:r>
                        <a:rPr lang="ru-RU" sz="1600" b="1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уровня и содержания требований со стороны </a:t>
                      </a:r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взрослых</a:t>
                      </a:r>
                    </a:p>
                    <a:p>
                      <a:pPr lvl="0"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Необходимость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придерживаться правил школьной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жизни</a:t>
                      </a:r>
                    </a:p>
                    <a:p>
                      <a:pPr lvl="0"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ru-RU" sz="1600" b="1" i="1" dirty="0" err="1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Сверхценность</a:t>
                      </a:r>
                      <a:r>
                        <a:rPr lang="ru-RU" sz="1600" b="1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 позиции школьника и атрибутов школьной </a:t>
                      </a:r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жизни </a:t>
                      </a:r>
                    </a:p>
                    <a:p>
                      <a:pPr lvl="0"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Изменение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режима дня, возрастание психофизиологических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нагрузок</a:t>
                      </a:r>
                    </a:p>
                    <a:p>
                      <a:pPr lvl="0"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b="1" i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Необходимость </a:t>
                      </a:r>
                      <a:r>
                        <a:rPr lang="ru-RU" sz="1600" b="1" i="1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освоения ролевого взаимодействия со значимыми другими (учителями</a:t>
                      </a:r>
                      <a:r>
                        <a:rPr lang="ru-RU" sz="1600" b="1" i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endParaRPr lang="ru-RU" sz="16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3906" marR="23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054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2-4 класс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6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3906" marR="23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600" b="1" i="1" dirty="0" smtClean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Стабильная: 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система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привычных школьных </a:t>
                      </a: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требований,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ü"/>
                      </a:pPr>
                      <a:r>
                        <a:rPr lang="ru-RU" sz="16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взаимодействие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 знакомыми людьми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учителями,  одноклассниками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 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Хроническая или эпизодическая учебная </a:t>
                      </a:r>
                      <a:r>
                        <a:rPr lang="ru-RU" sz="1600" b="1" i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неуспешность</a:t>
                      </a:r>
                      <a:r>
                        <a:rPr lang="ru-RU" sz="1600" b="1" i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b="1" dirty="0" err="1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Неуспешность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во </a:t>
                      </a:r>
                      <a:r>
                        <a:rPr lang="ru-RU" sz="16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взаимодействии с учителями или 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одноклассниками 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600" b="1" i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Несоответствие </a:t>
                      </a:r>
                      <a:r>
                        <a:rPr lang="ru-RU" sz="16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ожиданий родителей демонстрируемым ребенком результатам</a:t>
                      </a:r>
                      <a:endParaRPr lang="ru-RU" sz="1600" b="1" i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4" name="Picture 2" descr="E:\ФИЗИКА+ПСИХОЛОГИЯ\ФОНЫ ШАБЛОНЫ ДЛЯ ПРЕЗЕНТАЦИЙ\Vol\bv1014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40000" contrast="-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riblet"/>
          </a:sp3d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EB0D6-BA35-4001-A288-D35E0CB9A456}" type="datetime1">
              <a:rPr lang="ru-RU" b="1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pPr/>
              <a:t>11.10.2021</a:t>
            </a:fld>
            <a:endParaRPr lang="ru-RU" b="1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500034" y="357166"/>
          <a:ext cx="8072494" cy="5961362"/>
        </p:xfrm>
        <a:graphic>
          <a:graphicData uri="http://schemas.openxmlformats.org/drawingml/2006/table">
            <a:tbl>
              <a:tblPr/>
              <a:tblGrid>
                <a:gridCol w="1981696"/>
                <a:gridCol w="6090798"/>
              </a:tblGrid>
              <a:tr h="4597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3300"/>
                          </a:solidFill>
                          <a:latin typeface="Georgia" pitchFamily="18" charset="0"/>
                          <a:ea typeface="Times New Roman"/>
                          <a:cs typeface="Times New Roman" pitchFamily="18" charset="0"/>
                        </a:rPr>
                        <a:t>Этап обучения</a:t>
                      </a:r>
                      <a:endParaRPr lang="ru-RU" sz="1800" dirty="0">
                        <a:solidFill>
                          <a:srgbClr val="003300"/>
                        </a:solidFill>
                        <a:latin typeface="Georgia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3906" marR="23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3300"/>
                          </a:solidFill>
                          <a:latin typeface="Georgia" pitchFamily="18" charset="0"/>
                          <a:ea typeface="Times New Roman"/>
                          <a:cs typeface="Times New Roman" pitchFamily="18" charset="0"/>
                        </a:rPr>
                        <a:t>Типичные причины школьной тревожности</a:t>
                      </a:r>
                      <a:endParaRPr lang="ru-RU" sz="1800" dirty="0">
                        <a:solidFill>
                          <a:srgbClr val="003300"/>
                        </a:solidFill>
                        <a:latin typeface="Georgia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3906" marR="23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407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9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9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 класс</a:t>
                      </a:r>
                    </a:p>
                    <a:p>
                      <a:endParaRPr lang="ru-RU" sz="19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9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9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3906" marR="23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9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9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Необходимость </a:t>
                      </a:r>
                      <a:r>
                        <a:rPr lang="ru-RU" sz="19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осваивать «новую школьную территорию</a:t>
                      </a:r>
                      <a:r>
                        <a:rPr lang="ru-RU" sz="19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900" b="1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9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Увеличение </a:t>
                      </a:r>
                      <a:r>
                        <a:rPr lang="ru-RU" sz="19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количества учебных </a:t>
                      </a:r>
                      <a:r>
                        <a:rPr lang="ru-RU" sz="19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дисциплин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900" b="1" i="1" baseline="0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9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Увеличение </a:t>
                      </a:r>
                      <a:r>
                        <a:rPr lang="ru-RU" sz="19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числа </a:t>
                      </a:r>
                      <a:r>
                        <a:rPr lang="ru-RU" sz="19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учителей</a:t>
                      </a:r>
                      <a:endParaRPr lang="ru-RU" sz="1900" b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900" b="1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9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Смена </a:t>
                      </a:r>
                      <a:r>
                        <a:rPr lang="ru-RU" sz="19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классного </a:t>
                      </a:r>
                      <a:r>
                        <a:rPr lang="ru-RU" sz="19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руководителя</a:t>
                      </a:r>
                      <a:endParaRPr lang="ru-RU" sz="1900" b="1" i="1" dirty="0" smtClean="0">
                        <a:solidFill>
                          <a:srgbClr val="000099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900" b="1" i="1" baseline="0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900" b="1" i="1" dirty="0" err="1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Неуспешность</a:t>
                      </a:r>
                      <a:r>
                        <a:rPr lang="ru-RU" sz="19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9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 взаимодействии с учителями или </a:t>
                      </a:r>
                      <a:r>
                        <a:rPr lang="ru-RU" sz="19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одноклассниками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900" b="1" i="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900" b="1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Хроническая </a:t>
                      </a:r>
                      <a:r>
                        <a:rPr lang="ru-RU" sz="1900" b="1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или эпизодическая учебная </a:t>
                      </a:r>
                      <a:r>
                        <a:rPr lang="ru-RU" sz="1900" b="1" i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неуспешность</a:t>
                      </a:r>
                      <a:endParaRPr lang="ru-RU" sz="1900" b="1" i="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900" b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900" b="1" i="1" dirty="0" smtClean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Резкое </a:t>
                      </a:r>
                      <a:r>
                        <a:rPr lang="ru-RU" sz="1900" b="1" i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изменение в уровне родительского контроля и помощи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6318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900" b="1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6-8 классы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9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3906" marR="23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Ø"/>
                        <a:tabLst/>
                        <a:defRPr/>
                      </a:pPr>
                      <a:r>
                        <a:rPr lang="ru-RU" sz="19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Трудности переживания кризиса подросткового возраста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9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900" b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Неуспешность</a:t>
                      </a:r>
                      <a:r>
                        <a:rPr lang="ru-RU" sz="19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9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 взаимодействии с учителями или </a:t>
                      </a:r>
                      <a:r>
                        <a:rPr lang="ru-RU" sz="19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одноклассниками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9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Хроническая </a:t>
                      </a:r>
                      <a:r>
                        <a:rPr lang="ru-RU" sz="19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или эпизодическая учебная </a:t>
                      </a:r>
                      <a:r>
                        <a:rPr lang="ru-RU" sz="1900" b="1" i="1" dirty="0" err="1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неуспешность</a:t>
                      </a:r>
                      <a:endParaRPr lang="ru-RU" sz="1900" b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900" b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Астенизация</a:t>
                      </a:r>
                      <a:r>
                        <a:rPr lang="ru-RU" sz="19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9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как следствие бурного физиологического развития</a:t>
                      </a:r>
                      <a:endParaRPr lang="ru-RU" sz="19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E:\ФИЗИКА+ПСИХОЛОГИЯ\ФОНЫ ШАБЛОНЫ ДЛЯ ПРЕЗЕНТАЦИЙ\Vol\bv1014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40000" contrast="-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riblet"/>
          </a:sp3d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EB0D6-BA35-4001-A288-D35E0CB9A456}" type="datetime1">
              <a:rPr lang="ru-RU" b="1" smtClean="0">
                <a:solidFill>
                  <a:srgbClr val="002060"/>
                </a:solidFill>
                <a:latin typeface="Georgia" pitchFamily="18" charset="0"/>
              </a:rPr>
              <a:pPr/>
              <a:t>11.10.2021</a:t>
            </a:fld>
            <a:endParaRPr lang="ru-RU" b="1" dirty="0">
              <a:solidFill>
                <a:srgbClr val="002060"/>
              </a:solidFill>
              <a:latin typeface="Georgia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57158" y="285728"/>
          <a:ext cx="8358246" cy="6134065"/>
        </p:xfrm>
        <a:graphic>
          <a:graphicData uri="http://schemas.openxmlformats.org/drawingml/2006/table">
            <a:tbl>
              <a:tblPr/>
              <a:tblGrid>
                <a:gridCol w="2051843"/>
                <a:gridCol w="6306403"/>
              </a:tblGrid>
              <a:tr h="6476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3300"/>
                          </a:solidFill>
                          <a:latin typeface="Georgia" pitchFamily="18" charset="0"/>
                          <a:ea typeface="Times New Roman"/>
                          <a:cs typeface="Times New Roman" pitchFamily="18" charset="0"/>
                        </a:rPr>
                        <a:t>Этап обучения</a:t>
                      </a:r>
                      <a:endParaRPr lang="ru-RU" sz="1800" dirty="0">
                        <a:solidFill>
                          <a:srgbClr val="003300"/>
                        </a:solidFill>
                        <a:latin typeface="Georgia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3906" marR="23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3300"/>
                          </a:solidFill>
                          <a:latin typeface="Georgia" pitchFamily="18" charset="0"/>
                          <a:ea typeface="Times New Roman"/>
                          <a:cs typeface="Times New Roman" pitchFamily="18" charset="0"/>
                        </a:rPr>
                        <a:t>Типичные причины школьной тревожности</a:t>
                      </a:r>
                      <a:endParaRPr lang="ru-RU" sz="1800" dirty="0">
                        <a:solidFill>
                          <a:srgbClr val="003300"/>
                        </a:solidFill>
                        <a:latin typeface="Georgia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3906" marR="23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8756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b="1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 класс</a:t>
                      </a: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3906" marR="23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Неопределенность </a:t>
                      </a:r>
                      <a:r>
                        <a:rPr lang="ru-RU" sz="18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дальнейших жизненных </a:t>
                      </a: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перспектив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Переживание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ответственности совершаемого 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выбора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Столкновение </a:t>
                      </a:r>
                      <a:r>
                        <a:rPr lang="ru-RU" sz="18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 ситуацией выпускных экзаменов </a:t>
                      </a: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 выбора</a:t>
                      </a:r>
                      <a:r>
                        <a:rPr lang="ru-RU" sz="1800" b="1" i="1" baseline="0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профильного</a:t>
                      </a:r>
                      <a:r>
                        <a:rPr lang="ru-RU" sz="1800" b="1" i="1" baseline="0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предмета</a:t>
                      </a: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10-й </a:t>
                      </a: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классе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800" b="1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Неуспешность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 взаимодействии с 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взрослыми, одноклассниками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Хроническая </a:t>
                      </a:r>
                      <a:r>
                        <a:rPr lang="ru-RU" sz="18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или эпизодическая учебная </a:t>
                      </a:r>
                      <a:r>
                        <a:rPr lang="ru-RU" sz="1800" b="1" i="1" dirty="0" err="1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неуспешность</a:t>
                      </a:r>
                      <a:r>
                        <a:rPr lang="ru-RU" sz="18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3275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 класс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3906" marR="23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Резкое </a:t>
                      </a:r>
                      <a:r>
                        <a:rPr lang="ru-RU" sz="18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усложнение учебной </a:t>
                      </a: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программы</a:t>
                      </a:r>
                      <a:endParaRPr lang="ru-RU" sz="1800" b="1" dirty="0" smtClean="0">
                        <a:solidFill>
                          <a:srgbClr val="00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800" b="1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Необходимость </a:t>
                      </a:r>
                      <a:r>
                        <a:rPr lang="ru-RU" sz="1800" b="1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адаптироваться к новому (или измененному) классному </a:t>
                      </a:r>
                      <a:r>
                        <a:rPr lang="ru-RU" sz="1800" b="1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коллективу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err="1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Неуспешность</a:t>
                      </a: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 взаимодействии с учителями или </a:t>
                      </a: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одноклассниками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Хроническая </a:t>
                      </a:r>
                      <a:r>
                        <a:rPr lang="ru-RU" sz="1800" b="1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или эпизодическая учебная </a:t>
                      </a:r>
                      <a:r>
                        <a:rPr lang="ru-RU" sz="1800" b="1" i="0" dirty="0" err="1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неуспешность</a:t>
                      </a:r>
                      <a:endParaRPr lang="ru-RU" sz="1800" b="1" i="0" dirty="0" smtClean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732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kern="1200" dirty="0" smtClean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11 класс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23906" marR="239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Неуспешность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во взаимодействии с учителями или 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одноклассниками 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Хроническая </a:t>
                      </a:r>
                      <a:r>
                        <a:rPr lang="ru-RU" sz="18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или эпизодическая учебная </a:t>
                      </a:r>
                      <a:r>
                        <a:rPr lang="ru-RU" sz="1800" b="1" i="1" dirty="0" err="1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неуспешность</a:t>
                      </a:r>
                      <a:endParaRPr lang="ru-RU" sz="1800" b="1" i="1" dirty="0" smtClean="0">
                        <a:solidFill>
                          <a:srgbClr val="000099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800" b="1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Столкновение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 ситуацией выпускных 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экзаменов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800" b="1" i="1" baseline="0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Переживание </a:t>
                      </a:r>
                      <a:r>
                        <a:rPr lang="ru-RU" sz="18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ответственности совершаемого </a:t>
                      </a: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выбора</a:t>
                      </a:r>
                    </a:p>
                    <a:p>
                      <a:pPr algn="just">
                        <a:spcAft>
                          <a:spcPts val="0"/>
                        </a:spcAft>
                        <a:buFont typeface="Wingdings" pitchFamily="2" charset="2"/>
                        <a:buChar char="Ø"/>
                      </a:pPr>
                      <a:r>
                        <a:rPr lang="ru-RU" sz="1800" b="1" baseline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Резкое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повышение учебных нагрузок, связанное с подготовкой к 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поступлению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ВУЗы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2048461" y="1406089"/>
          <a:ext cx="5047078" cy="4792265"/>
        </p:xfrm>
        <a:graphic>
          <a:graphicData uri="http://schemas.openxmlformats.org/drawingml/2006/table">
            <a:tbl>
              <a:tblPr/>
              <a:tblGrid>
                <a:gridCol w="2151703"/>
                <a:gridCol w="413205"/>
                <a:gridCol w="413695"/>
                <a:gridCol w="413695"/>
                <a:gridCol w="413695"/>
                <a:gridCol w="413695"/>
                <a:gridCol w="413695"/>
                <a:gridCol w="413695"/>
              </a:tblGrid>
              <a:tr h="11754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Формы проявления школьной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тревожности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Классы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17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2-3 (4)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6-8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41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 Ухудшение соматического здоровья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5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 Нежелание ходить в школу (вплоть до систематических прогулов)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5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 Излишняя старательность при выполнении заданий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5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 Отказ от выполнения субъективно невыполнимых заданий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5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 Раздражительность и агрессивные проявле­ния (вербальная и невербальная агрессия)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5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 Рассеянность, снижение концентрации внимания на уроках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5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 Потеря контроля над физиологическими функциями в стрессогенных ситуациях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5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 Страх потерять или испортить школьные принадлежности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244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 Страх опоздать в школу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5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 Ночные страхи, связанные со школьной жизнью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5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11. Отказ отвечать на уроке или ответы тихим, приглушенным голосом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5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 Отказ от контактов с учителями или одноклассниками (или сведение их к минимуму)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929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13. «Сверхценность» школьной оценки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5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 Резкое снижение эффективности учебной деятельности в ситуации контроля знаний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01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15. Проявление негативизма и демонстративных реакций (прежде всего, в адрес учителей, как попытка произвести впечатление на одноклассников)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929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16. «Уход» в аддиктивное поведение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6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 Избегание вопросов, связанных с собствен­ным будущим, или проявление показного равнодушия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6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18. Излишняя старательность при подготовке к экзаменам или, наоборот, полный отказ от подготовки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4" name="Picture 2" descr="E:\ФИЗИКА+ПСИХОЛОГИЯ\ФОНЫ ШАБЛОНЫ ДЛЯ ПРЕЗЕНТАЦИЙ\Vol\bv1014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57000" contrast="-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riblet"/>
          </a:sp3d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EB0D6-BA35-4001-A288-D35E0CB9A456}" type="datetime1">
              <a:rPr lang="ru-RU" b="1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pPr/>
              <a:t>11.10.2021</a:t>
            </a:fld>
            <a:endParaRPr lang="ru-RU" b="1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4252040" y="258224"/>
            <a:ext cx="63991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214290"/>
            <a:ext cx="9164688" cy="769441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ПРОЯВЛЕНИЯ  ТРЕВОЖНОСТИ </a:t>
            </a:r>
          </a:p>
          <a:p>
            <a:pPr algn="ctr"/>
            <a:r>
              <a:rPr lang="ru-RU" sz="2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НА  РАЗЛИЧНЫХ   ЭТАПАХ   ШКОЛЬНОГО   ОБУЧЕНИЯ</a:t>
            </a:r>
            <a:endParaRPr lang="ru-RU" sz="2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14282" y="1142984"/>
          <a:ext cx="8715437" cy="5167921"/>
        </p:xfrm>
        <a:graphic>
          <a:graphicData uri="http://schemas.openxmlformats.org/drawingml/2006/table">
            <a:tbl>
              <a:tblPr/>
              <a:tblGrid>
                <a:gridCol w="3715622"/>
                <a:gridCol w="713535"/>
                <a:gridCol w="714380"/>
                <a:gridCol w="714380"/>
                <a:gridCol w="714380"/>
                <a:gridCol w="714380"/>
                <a:gridCol w="714380"/>
                <a:gridCol w="714380"/>
              </a:tblGrid>
              <a:tr h="33284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Формы проявления школьной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тревожности</a:t>
                      </a:r>
                    </a:p>
                  </a:txBody>
                  <a:tcPr marL="17591" marR="17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600" b="1" i="0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Классы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91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2-4</a:t>
                      </a:r>
                      <a:endParaRPr lang="ru-RU" sz="1400" b="1" dirty="0">
                        <a:solidFill>
                          <a:srgbClr val="000099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6-8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596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8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Ухудшение </a:t>
                      </a:r>
                      <a:r>
                        <a:rPr lang="ru-RU" sz="18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соматического здоровья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56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 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Нежелание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ходить в школу 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(вплоть до систематических прогулов)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56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8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Отказ от выполнения </a:t>
                      </a: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заданий</a:t>
                      </a:r>
                      <a:endParaRPr lang="ru-RU" sz="1800" b="1" i="1" dirty="0">
                        <a:solidFill>
                          <a:srgbClr val="000099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56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ru-RU" sz="1800" b="1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Раздражительность и агрессивные </a:t>
                      </a:r>
                      <a:r>
                        <a:rPr lang="ru-RU" sz="1800" b="1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проявления </a:t>
                      </a:r>
                      <a:r>
                        <a:rPr lang="ru-RU" sz="1800" b="1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(вербальная и невербальная агрессия)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56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Рассеянность, снижение концентрации внимания на уроках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6569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800" b="1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Потеря </a:t>
                      </a:r>
                      <a:r>
                        <a:rPr lang="ru-RU" sz="1800" b="1" i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самоконтроля в </a:t>
                      </a:r>
                      <a:r>
                        <a:rPr lang="ru-RU" sz="1800" b="1" i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стрессогенных</a:t>
                      </a:r>
                      <a:r>
                        <a:rPr lang="ru-RU" sz="1800" b="1" i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ситуациях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33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048461" y="1406089"/>
          <a:ext cx="5047078" cy="4792265"/>
        </p:xfrm>
        <a:graphic>
          <a:graphicData uri="http://schemas.openxmlformats.org/drawingml/2006/table">
            <a:tbl>
              <a:tblPr/>
              <a:tblGrid>
                <a:gridCol w="2151703"/>
                <a:gridCol w="413205"/>
                <a:gridCol w="413695"/>
                <a:gridCol w="413695"/>
                <a:gridCol w="413695"/>
                <a:gridCol w="413695"/>
                <a:gridCol w="413695"/>
                <a:gridCol w="413695"/>
              </a:tblGrid>
              <a:tr h="117545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Формы проявления школьной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тревожности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Классы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17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2-3 (4)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6-8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41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 Ухудшение соматического здоровья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5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 Нежелание ходить в школу (вплоть до систематических прогулов)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5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 Излишняя старательность при выполнении заданий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5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 Отказ от выполнения субъективно невыполнимых заданий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5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 Раздражительность и агрессивные проявле­ния (вербальная и невербальная агрессия)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5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 Рассеянность, снижение концентрации внимания на уроках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5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7. Потеря контроля над физиологическими функциями в стрессогенных ситуациях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5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8. Страх потерять или испортить школьные принадлежности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244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9. Страх опоздать в школу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5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 Ночные страхи, связанные со школьной жизнью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5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11. Отказ отвечать на уроке или ответы тихим, приглушенным голосом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5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 Отказ от контактов с учителями или одноклассниками (или сведение их к минимуму)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929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13. «Сверхценность» школьной оценки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508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 Резкое снижение эффективности учебной деятельности в ситуации контроля знаний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701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15. Проявление негативизма и демонстративных реакций (прежде всего, в адрес учителей, как попытка произвести впечатление на одноклассников)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2929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16. «Уход» в аддиктивное поведение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6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 Избегание вопросов, связанных с собствен­ным будущим, или проявление показного равнодушия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 i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263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18. Излишняя старательность при подготовке к экзаменам или, наоборот, полный отказ от подготовки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9591" marR="19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4" name="Picture 2" descr="E:\ФИЗИКА+ПСИХОЛОГИЯ\ФОНЫ ШАБЛОНЫ ДЛЯ ПРЕЗЕНТАЦИЙ\Vol\bv1014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40000" contrast="-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riblet"/>
          </a:sp3d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EB0D6-BA35-4001-A288-D35E0CB9A456}" type="datetime1">
              <a:rPr lang="ru-RU" b="1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pPr/>
              <a:t>11.10.2021</a:t>
            </a:fld>
            <a:endParaRPr lang="ru-RU" b="1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28596" y="500042"/>
          <a:ext cx="8286808" cy="5764560"/>
        </p:xfrm>
        <a:graphic>
          <a:graphicData uri="http://schemas.openxmlformats.org/drawingml/2006/table">
            <a:tbl>
              <a:tblPr/>
              <a:tblGrid>
                <a:gridCol w="3532888"/>
                <a:gridCol w="678444"/>
                <a:gridCol w="679246"/>
                <a:gridCol w="679246"/>
                <a:gridCol w="679246"/>
                <a:gridCol w="679246"/>
                <a:gridCol w="679246"/>
                <a:gridCol w="679246"/>
              </a:tblGrid>
              <a:tr h="37624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Формы проявления школьной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тревожности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Классы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62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2-4</a:t>
                      </a:r>
                      <a:endParaRPr lang="ru-RU" sz="1800" b="1" dirty="0">
                        <a:solidFill>
                          <a:srgbClr val="000099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6-8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524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8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Страх потерять или испортить школьные принадлежности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624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Страх опоздать в школу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524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8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Ночные страхи, связанные со школьной жизнью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287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10.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Отказ отвечать на уроке или ответы тихим, приглушенным голосом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12872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11. </a:t>
                      </a:r>
                      <a:r>
                        <a:rPr lang="ru-RU" sz="18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Отказ от контактов с учителями или одноклассниками (или сведение их к минимуму)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5248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Сверхценность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» школьной оценки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E:\ФИЗИКА+ПСИХОЛОГИЯ\ФОНЫ ШАБЛОНЫ ДЛЯ ПРЕЗЕНТАЦИЙ\Vol\bv1014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40000" contrast="-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riblet"/>
          </a:sp3d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EB0D6-BA35-4001-A288-D35E0CB9A456}" type="datetime1">
              <a:rPr lang="ru-RU" b="1" smtClean="0">
                <a:solidFill>
                  <a:srgbClr val="000099"/>
                </a:solidFill>
                <a:latin typeface="Georgia" pitchFamily="18" charset="0"/>
              </a:rPr>
              <a:pPr/>
              <a:t>11.10.2021</a:t>
            </a:fld>
            <a:endParaRPr lang="ru-RU" b="1" dirty="0">
              <a:solidFill>
                <a:srgbClr val="000099"/>
              </a:solidFill>
              <a:latin typeface="Georgia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57158" y="642918"/>
          <a:ext cx="8429682" cy="5486400"/>
        </p:xfrm>
        <a:graphic>
          <a:graphicData uri="http://schemas.openxmlformats.org/drawingml/2006/table">
            <a:tbl>
              <a:tblPr/>
              <a:tblGrid>
                <a:gridCol w="3593799"/>
                <a:gridCol w="690141"/>
                <a:gridCol w="690957"/>
                <a:gridCol w="690957"/>
                <a:gridCol w="690957"/>
                <a:gridCol w="690957"/>
                <a:gridCol w="690957"/>
                <a:gridCol w="690957"/>
              </a:tblGrid>
              <a:tr h="23785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Формы проявления школьной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тревожности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7">
                  <a:txBody>
                    <a:bodyPr/>
                    <a:lstStyle/>
                    <a:p>
                      <a:pPr indent="450215" algn="ctr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Классы</a:t>
                      </a: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78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2-4</a:t>
                      </a:r>
                      <a:endParaRPr lang="ru-RU" sz="1800" b="1" dirty="0">
                        <a:solidFill>
                          <a:srgbClr val="000099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6-8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43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ru-RU" sz="18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Резкое снижение эффективности учебной деятельности в ситуации контроля </a:t>
                      </a: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знаний</a:t>
                      </a:r>
                      <a:endParaRPr lang="ru-RU" sz="1800" b="1" i="1" dirty="0">
                        <a:solidFill>
                          <a:srgbClr val="000099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3249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14.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Проявление негативизма и демонстративных реакций 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(как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попытка произвести впечатление на одноклассников)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81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15. </a:t>
                      </a:r>
                      <a:r>
                        <a:rPr lang="ru-RU" sz="18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«Уход» в </a:t>
                      </a:r>
                      <a:r>
                        <a:rPr lang="ru-RU" sz="1800" b="1" i="1" dirty="0" err="1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аддиктивное</a:t>
                      </a:r>
                      <a:r>
                        <a:rPr lang="ru-RU" sz="18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поведение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43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16.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Избегание вопросов, связанных с 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собственным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будущим, или проявление показного равнодушия</a:t>
                      </a: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i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243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i="1" dirty="0" smtClean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17. </a:t>
                      </a:r>
                      <a:r>
                        <a:rPr lang="ru-RU" sz="1800" b="1" i="1" dirty="0">
                          <a:solidFill>
                            <a:srgbClr val="000099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Излишняя старательность при подготовке к экзаменам или, наоборот, полный отказ от подготовки</a:t>
                      </a: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1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-25400"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*</a:t>
                      </a:r>
                      <a:endParaRPr lang="ru-RU" sz="2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17591" marR="17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E:\ФИЗИКА+ПСИХОЛОГИЯ\ФОНЫ ШАБЛОНЫ ДЛЯ ПРЕЗЕНТАЦИЙ\Vol\bv1014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57000" contrast="-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riblet"/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034" y="285728"/>
            <a:ext cx="8160054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Советы  родителям  по адаптации </a:t>
            </a:r>
          </a:p>
          <a:p>
            <a:pPr algn="ctr"/>
            <a:r>
              <a:rPr lang="ru-RU" sz="3200" b="1" spc="50" dirty="0" smtClean="0">
                <a:ln w="11430">
                  <a:solidFill>
                    <a:srgbClr val="C00000"/>
                  </a:solidFill>
                </a:ln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первоклассников 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 к  школе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</a:endParaRPr>
          </a:p>
        </p:txBody>
      </p:sp>
      <p:pic>
        <p:nvPicPr>
          <p:cNvPr id="5" name="Содержимое 4"/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16" y="2285992"/>
            <a:ext cx="2071702" cy="185738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28575" cap="sq">
            <a:solidFill>
              <a:srgbClr val="000099"/>
            </a:solidFill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12700" stA="33000" endPos="28000" dist="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6" name="TextBox 5"/>
          <p:cNvSpPr txBox="1"/>
          <p:nvPr/>
        </p:nvSpPr>
        <p:spPr>
          <a:xfrm>
            <a:off x="642910" y="2071678"/>
            <a:ext cx="6500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428596" y="1571612"/>
            <a:ext cx="6357982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Совет первый: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самое главное, что вы можете подарить своему ребенку, — это ваше внимание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Совет второй: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ваше положительное отношение к школе, учителям и воспитателям упростит ребенку период адаптации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2000" b="1" i="0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Совет третий: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помогите ребенку привыкнуть к новому режиму жизни, установить отношения со сверстниками и чувствовать себя уверенно</a:t>
            </a:r>
            <a:r>
              <a:rPr kumimoji="0" 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cs typeface="Arial" pitchFamily="34" charset="0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FB359-0650-4301-A312-AB481DC4AFA5}" type="datetime1">
              <a:rPr lang="ru-RU" b="1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pPr/>
              <a:t>11.10.2021</a:t>
            </a:fld>
            <a:endParaRPr lang="ru-RU" b="1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E:\ФИЗИКА+ПСИХОЛОГИЯ\ФОНЫ ШАБЛОНЫ ДЛЯ ПРЕЗЕНТАЦИЙ\Vol\bv1014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57000" contrast="-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riblet"/>
          </a:sp3d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EB0D6-BA35-4001-A288-D35E0CB9A456}" type="datetime1">
              <a:rPr lang="ru-RU" b="1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pPr/>
              <a:t>11.10.2021</a:t>
            </a:fld>
            <a:endParaRPr lang="ru-RU" b="1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472" y="214290"/>
            <a:ext cx="7929618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Для   родителей   пятиклассников 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857232"/>
            <a:ext cx="84296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Blip>
                <a:blip r:embed="rId3"/>
              </a:buBlip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 Главное – абсолютное принятие ребенка со всеми его достоинствами и недостатками</a:t>
            </a:r>
          </a:p>
          <a:p>
            <a:pPr algn="just">
              <a:buBlip>
                <a:blip r:embed="rId3"/>
              </a:buBlip>
            </a:pPr>
            <a:endParaRPr lang="ru-RU" b="1" i="1" dirty="0" smtClean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  <a:p>
            <a:pPr algn="just">
              <a:buBlip>
                <a:blip r:embed="rId3"/>
              </a:buBlip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  Не отказываете ребенку в помощи при подготовке домашнего задания, но не делайте ничего вместо него</a:t>
            </a:r>
          </a:p>
          <a:p>
            <a:pPr algn="just"/>
            <a:endParaRPr lang="ru-RU" b="1" i="1" dirty="0" smtClean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  <a:p>
            <a:pPr algn="just">
              <a:buBlip>
                <a:blip r:embed="rId3"/>
              </a:buBlip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  Помогите пятикласснику запомнить имена, отчества и фамилии учителей</a:t>
            </a:r>
          </a:p>
          <a:p>
            <a:pPr algn="just">
              <a:buBlip>
                <a:blip r:embed="rId3"/>
              </a:buBlip>
            </a:pPr>
            <a:endParaRPr lang="ru-RU" b="1" i="1" dirty="0" smtClean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  <a:p>
            <a:pPr algn="just">
              <a:buBlip>
                <a:blip r:embed="rId3"/>
              </a:buBlip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  Обеспечьте своему ребенку соблюдение оптимального для этого возраста режима дня и удобное рабочее место дома </a:t>
            </a:r>
          </a:p>
          <a:p>
            <a:pPr algn="just">
              <a:buBlip>
                <a:blip r:embed="rId3"/>
              </a:buBlip>
            </a:pPr>
            <a:endParaRPr lang="ru-RU" b="1" i="1" dirty="0" smtClean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  <a:p>
            <a:pPr algn="just">
              <a:buBlip>
                <a:blip r:embed="rId3"/>
              </a:buBlip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  Позаботьтесь о том, чтобы у вашего ребенка были друзья из класса</a:t>
            </a:r>
          </a:p>
          <a:p>
            <a:pPr algn="just">
              <a:buBlip>
                <a:blip r:embed="rId3"/>
              </a:buBlip>
            </a:pPr>
            <a:endParaRPr lang="ru-RU" b="1" i="1" dirty="0" smtClean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  <a:p>
            <a:pPr algn="just">
              <a:buBlip>
                <a:blip r:embed="rId3"/>
              </a:buBlip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  Радуйтесь достижениям своего ребенка</a:t>
            </a:r>
          </a:p>
        </p:txBody>
      </p:sp>
      <p:pic>
        <p:nvPicPr>
          <p:cNvPr id="9220" name="Picture 4" descr="C:\Users\PC\Desktop\Раб стол\КАРТИНКИ ДЛЯ ПРЕЗЕНТАЦИЙ\434_9bd2a15ba5743fd519a81f141523d5a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72198" y="4643446"/>
            <a:ext cx="2858534" cy="192882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28575" cap="sq">
            <a:solidFill>
              <a:srgbClr val="0066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E:\ФИЗИКА+ПСИХОЛОГИЯ\ФОНЫ ШАБЛОНЫ ДЛЯ ПРЕЗЕНТАЦИЙ\Vol\bv1014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57000" contrast="-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riblet"/>
          </a:sp3d>
        </p:spPr>
      </p:pic>
      <p:pic>
        <p:nvPicPr>
          <p:cNvPr id="5" name="Picture 2" descr="C:\Users\PC\Desktop\Раб стол\КАРТИНКИ ДЛЯ ПРЕЗЕНТАЦИЙ\lifestyl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488" y="1214422"/>
            <a:ext cx="3143272" cy="334382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38100" cap="sq">
            <a:solidFill>
              <a:srgbClr val="FFC000"/>
            </a:solidFill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12700" stA="33000" endPos="28000" dist="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6" name="Прямоугольник 5"/>
          <p:cNvSpPr/>
          <p:nvPr/>
        </p:nvSpPr>
        <p:spPr>
          <a:xfrm>
            <a:off x="285720" y="357166"/>
            <a:ext cx="8001056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ЗДОРОВЬЕ   ЧЕЛОВЕКА   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7C70C6-A171-41E2-A1E9-6CA7DBF76203}" type="datetime1">
              <a:rPr lang="ru-RU" b="1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pPr/>
              <a:t>11.10.2021</a:t>
            </a:fld>
            <a:endParaRPr lang="ru-RU" b="1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4282" y="5000636"/>
            <a:ext cx="87868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-  состояние полной физической, душевной и социальной гармонии, прекрасного самочувствия, радости и счастья, в следствии отсутствия болезней</a:t>
            </a:r>
            <a:endParaRPr lang="ru-RU" sz="24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E:\ФИЗИКА+ПСИХОЛОГИЯ\ФОНЫ ШАБЛОНЫ ДЛЯ ПРЕЗЕНТАЦИЙ\Vol\bv1014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57000" contrast="-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riblet"/>
          </a:sp3d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EB0D6-BA35-4001-A288-D35E0CB9A456}" type="datetime1">
              <a:rPr lang="ru-RU" b="1" smtClean="0">
                <a:solidFill>
                  <a:srgbClr val="002060"/>
                </a:solidFill>
                <a:latin typeface="Georgia" pitchFamily="18" charset="0"/>
              </a:rPr>
              <a:pPr/>
              <a:t>11.10.2021</a:t>
            </a:fld>
            <a:endParaRPr lang="ru-RU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928670"/>
            <a:ext cx="8643998" cy="34547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05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ru-RU" sz="16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Переход к обучению в старшей школе связан с резким возрастанием учебной нагрузки. Важно помочь ребенку научиться грамотно распределять свое время и планировать день так, чтобы оставалось время для отдыха, сна и </a:t>
            </a:r>
            <a:r>
              <a:rPr lang="ru-RU" sz="1600" b="1" i="1" dirty="0" err="1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внеучебных</a:t>
            </a:r>
            <a:r>
              <a:rPr lang="ru-RU" sz="16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дел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ru-RU" sz="1600" b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Профессиональное самоопределение — важнейшая задача данного возраста. Родители могут помочь своему ребенку сделать этот серьезнейший выбор. Предоставить юноше или девушке возможность обсуждать свои жизненные планы, не навязывая принятого заранее решения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endParaRPr lang="ru-RU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v"/>
            </a:pPr>
            <a:r>
              <a:rPr lang="ru-RU" sz="1600" b="1" i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Старшеклассник ощущает себя взрослым человеком. Задача родителей — подумать, как можно эффективно реализовывать эту «взрослость», попытаться строить отношения с ребенком на новых, партнерских, «началах». Или, по крайней мере, хотя бы стремиться к этому</a:t>
            </a:r>
            <a:endParaRPr lang="ru-RU" sz="16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357166"/>
            <a:ext cx="8215370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Родителям   десятиклассников  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145" name="Picture 1" descr="C:\Users\PC\Desktop\Раб стол\КАРТИНКИ ДЛЯ ПРЕЗЕНТАЦИЙ\52b19e7f2dc9d24faae6f4a6d430cc3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1934" y="4214818"/>
            <a:ext cx="2928958" cy="21418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28575" cap="sq">
            <a:solidFill>
              <a:srgbClr val="008000"/>
            </a:solidFill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12700" stA="33000" endPos="28000" dist="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E:\ФИЗИКА+ПСИХОЛОГИЯ\ФОНЫ ШАБЛОНЫ ДЛЯ ПРЕЗЕНТАЦИЙ\Vol\bv1014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57000" contrast="-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riblet"/>
          </a:sp3d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EB0D6-BA35-4001-A288-D35E0CB9A456}" type="datetime1">
              <a:rPr lang="ru-RU" b="1" smtClean="0">
                <a:solidFill>
                  <a:srgbClr val="002060"/>
                </a:solidFill>
                <a:latin typeface="Georgia" pitchFamily="18" charset="0"/>
              </a:rPr>
              <a:pPr/>
              <a:t>11.10.2021</a:t>
            </a:fld>
            <a:endParaRPr lang="ru-RU" b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71538" y="357166"/>
            <a:ext cx="778674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latin typeface="Georgia" pitchFamily="18" charset="0"/>
              </a:rPr>
              <a:t/>
            </a:r>
            <a:br>
              <a:rPr lang="ru-RU" sz="2000" b="1" i="1" dirty="0" smtClean="0">
                <a:latin typeface="Georgia" pitchFamily="18" charset="0"/>
              </a:rPr>
            </a:br>
            <a:endParaRPr lang="ru-RU" sz="2000" b="1" i="1" dirty="0">
              <a:latin typeface="Georgia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214290"/>
            <a:ext cx="8429684" cy="95410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Родителям   выпускников </a:t>
            </a:r>
          </a:p>
          <a:p>
            <a:pPr algn="ctr"/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(9, 11 </a:t>
            </a:r>
            <a:r>
              <a:rPr lang="ru-RU" sz="2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кл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)</a:t>
            </a:r>
            <a:endParaRPr lang="ru-RU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428596" y="1117968"/>
            <a:ext cx="8429684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Необходимо проговорить с ребенком перспективы, возникающие в случае успешной сдачи экзамена</a:t>
            </a:r>
          </a:p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Необходимо поддерживать  ощущение готовности к экзамену, отмечая затрачиваемые усилия и их результат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1600" b="1" i="1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16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повышения интеллектуальной активности </a:t>
            </a: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6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организовать рабочее место 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1600" b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Через каждые 40—50 минут ребенку необходимо оторваться от занятий, сменить вид деятельности для того, чтобы не наступало «хроническое утомление»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1600" b="1" i="1" u="none" strike="noStrike" cap="none" normalizeH="0" baseline="0" dirty="0" smtClean="0">
              <a:ln>
                <a:noFill/>
              </a:ln>
              <a:solidFill>
                <a:srgbClr val="000099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ru-RU" sz="1600" b="1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следует настаивать, чтобы ребенок выключал музыку или телевизор при подготовке к экзаменам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1600" b="1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1600" b="1" i="1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Желательно, чтобы выпускник при желании имел возможность рассказать родителям выученный материал. Во-первых, проговаривание закрепляет материал в памяти, а во-вторых, снимает панику («Я нечего не знаю!!!»)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lang="ru-RU" sz="1000" b="1" i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Экзамены вызывают у школьника сильный стресс, поэтому велика вероятность развития заболеваний </a:t>
            </a:r>
            <a:r>
              <a:rPr lang="ru-RU" sz="1600" b="1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сердечно-сосудистой</a:t>
            </a: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системы и особенно желудочно-кишечного тракта. </a:t>
            </a:r>
            <a:r>
              <a:rPr lang="ru-RU" sz="1600" b="1" i="1" dirty="0" smtClean="0">
                <a:solidFill>
                  <a:srgbClr val="000099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Важно особенно внимательно следить за режимом питания ребенка</a:t>
            </a:r>
            <a:endParaRPr lang="ru-RU" sz="1000" b="1" i="1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kumimoji="0" lang="ru-RU" sz="16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5" name="Picture 3" descr="C:\Users\PC\Desktop\Раб стол\КАРТИНКИ ДЛЯ ПРЕЗЕНТАЦИЙ\картинки КНИГИ +ПАПКИ НОВЫЕ\КНИГИ\x_7603785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73014" y="214290"/>
            <a:ext cx="813828" cy="100013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19050" cap="sq">
            <a:solidFill>
              <a:srgbClr val="000099"/>
            </a:solidFill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12700" stA="33000" endPos="28000" dist="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026" name="Picture 2" descr="C:\Users\PC\Desktop\Раб стол\КАРТИНКИ ДЛЯ ПРЕЗЕНТАЦИЙ\nwsimg_3951_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7" y="214291"/>
            <a:ext cx="857256" cy="92869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19050" cap="sq">
            <a:solidFill>
              <a:srgbClr val="000099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E:\ФИЗИКА+ПСИХОЛОГИЯ\ФОНЫ ШАБЛОНЫ ДЛЯ ПРЕЗЕНТАЦИЙ\Vol\bv1014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57000" contrast="-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riblet"/>
          </a:sp3d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EB0D6-BA35-4001-A288-D35E0CB9A456}" type="datetime1">
              <a:rPr lang="ru-RU" b="1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pPr/>
              <a:t>11.10.2021</a:t>
            </a:fld>
            <a:endParaRPr lang="ru-RU" b="1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  <p:pic>
        <p:nvPicPr>
          <p:cNvPr id="6146" name="Picture 2" descr="C:\Users\PC\Desktop\РОДИТЕЛЬСКОЕ СОБРАНИЕ КИИК\90412914_3352215_977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64" y="214290"/>
            <a:ext cx="2286016" cy="2276530"/>
          </a:xfrm>
          <a:prstGeom prst="ellipse">
            <a:avLst/>
          </a:prstGeom>
          <a:ln>
            <a:solidFill>
              <a:srgbClr val="003300"/>
            </a:solidFill>
          </a:ln>
          <a:effectLst>
            <a:softEdge rad="112500"/>
          </a:effectLst>
        </p:spPr>
      </p:pic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500034" y="1857364"/>
            <a:ext cx="8215370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i="1" u="sng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  <a:ea typeface="Calibri" pitchFamily="34" charset="0"/>
                <a:cs typeface="Times New Roman" pitchFamily="18" charset="0"/>
              </a:rPr>
              <a:t>З</a:t>
            </a:r>
            <a:r>
              <a:rPr kumimoji="0" lang="ru-RU" sz="2400" b="1" i="1" u="sng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адача </a:t>
            </a:r>
            <a:r>
              <a:rPr lang="ru-RU" sz="2400" b="1" i="1" u="sng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  <a:ea typeface="Calibri" pitchFamily="34" charset="0"/>
                <a:cs typeface="Times New Roman" pitchFamily="18" charset="0"/>
              </a:rPr>
              <a:t>взрослого </a:t>
            </a:r>
            <a:r>
              <a:rPr lang="ru-RU" sz="2400" b="1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подготовить ребёнка к самостоятельной жизни, вырастить его нравственно,</a:t>
            </a:r>
            <a:r>
              <a:rPr kumimoji="0" lang="ru-RU" sz="2400" b="1" i="1" u="none" strike="noStrike" cap="none" normalizeH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 физически и психологически</a:t>
            </a:r>
            <a:r>
              <a:rPr kumimoji="0" lang="ru-RU" sz="2400" b="1" i="1" u="none" strike="noStrike" cap="none" normalizeH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latin typeface="Georgia" pitchFamily="18" charset="0"/>
                <a:ea typeface="Calibri" pitchFamily="34" charset="0"/>
                <a:cs typeface="Times New Roman" pitchFamily="18" charset="0"/>
              </a:rPr>
              <a:t>здоровым, научить грамотно, ответственно и эффективно сохранять здоровье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latin typeface="Georgi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7224" y="428604"/>
            <a:ext cx="671517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ЗАКЛЮЧЕНИЕ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2910" y="4357694"/>
            <a:ext cx="81439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rgbClr val="000099"/>
                </a:solidFill>
                <a:latin typeface="Georgia" pitchFamily="18" charset="0"/>
                <a:ea typeface="Calibri" pitchFamily="34" charset="0"/>
                <a:cs typeface="Times New Roman" pitchFamily="18" charset="0"/>
              </a:rPr>
              <a:t>“Чтобы сделать ребёнка умным и рассудительным,  сделайте его крепким и здоровым” </a:t>
            </a:r>
          </a:p>
          <a:p>
            <a:pPr algn="r"/>
            <a:r>
              <a:rPr lang="ru-RU" b="1" i="1" dirty="0" smtClean="0">
                <a:solidFill>
                  <a:srgbClr val="000099"/>
                </a:solidFill>
                <a:latin typeface="Georgia" pitchFamily="18" charset="0"/>
                <a:ea typeface="Calibri" pitchFamily="34" charset="0"/>
                <a:cs typeface="Times New Roman" pitchFamily="18" charset="0"/>
              </a:rPr>
              <a:t>Ж.-Ж.Руссо </a:t>
            </a:r>
          </a:p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642910" y="5643578"/>
            <a:ext cx="7429552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СПАСИБО   ЗА   ВНИМАНИЕ!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5F858-361A-46C6-938B-9AE5ACF5A24F}" type="datetime1">
              <a:rPr lang="ru-RU" smtClean="0"/>
              <a:pPr/>
              <a:t>11.10.2021</a:t>
            </a:fld>
            <a:endParaRPr lang="ru-RU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282" y="214290"/>
          <a:ext cx="8715436" cy="59293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24" name="Рисунок 23"/>
          <p:cNvGraphicFramePr>
            <a:graphicFrameLocks noGrp="1"/>
          </p:cNvGraphicFramePr>
          <p:nvPr>
            <p:ph type="pic" idx="1"/>
          </p:nvPr>
        </p:nvGraphicFramePr>
        <p:xfrm>
          <a:off x="1792288" y="612775"/>
          <a:ext cx="5486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Текст 21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5386D-AB99-44B8-8578-95FBB6D65D39}" type="datetime1">
              <a:rPr lang="ru-RU" smtClean="0"/>
              <a:pPr/>
              <a:t>11.10.2021</a:t>
            </a:fld>
            <a:endParaRPr lang="ru-RU"/>
          </a:p>
        </p:txBody>
      </p:sp>
      <p:pic>
        <p:nvPicPr>
          <p:cNvPr id="4" name="Picture 2" descr="E:\ФИЗИКА+ПСИХОЛОГИЯ\ФОНЫ ШАБЛОНЫ ДЛЯ ПРЕЗЕНТАЦИЙ\Vol\bv10144.jpg"/>
          <p:cNvPicPr>
            <a:picLocks noChangeAspect="1" noChangeArrowheads="1"/>
          </p:cNvPicPr>
          <p:nvPr/>
        </p:nvPicPr>
        <p:blipFill>
          <a:blip r:embed="rId7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57000" contrast="-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riblet"/>
          </a:sp3d>
        </p:spPr>
      </p:pic>
      <p:sp>
        <p:nvSpPr>
          <p:cNvPr id="7" name="TextBox 6"/>
          <p:cNvSpPr txBox="1"/>
          <p:nvPr/>
        </p:nvSpPr>
        <p:spPr>
          <a:xfrm>
            <a:off x="714348" y="357166"/>
            <a:ext cx="7643866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СОСТАВЛЯЮЩИЕ    ЗДОРОВЬЯ:</a:t>
            </a:r>
          </a:p>
        </p:txBody>
      </p:sp>
      <p:graphicFrame>
        <p:nvGraphicFramePr>
          <p:cNvPr id="26" name="Схема 25"/>
          <p:cNvGraphicFramePr/>
          <p:nvPr/>
        </p:nvGraphicFramePr>
        <p:xfrm>
          <a:off x="214282" y="1214422"/>
          <a:ext cx="8715436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pic>
        <p:nvPicPr>
          <p:cNvPr id="1026" name="Picture 2" descr="C:\Users\PC\Desktop\Раб стол\КАРТИНКИ ДЛЯ ПРЕЗЕНТАЦИЙ\two_boys_and_two_girls_playing_beach_volleyball_zz028028_2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572263" y="1000108"/>
            <a:ext cx="2109913" cy="1571636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027" name="Picture 3" descr="C:\Users\PC\Desktop\Раб стол\КАРТИНКИ ДЛЯ ПРЕЗЕНТАЦИЙ\974393809.jp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572264" y="2857495"/>
            <a:ext cx="2071702" cy="1372503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pic>
        <p:nvPicPr>
          <p:cNvPr id="1029" name="Picture 5" descr="C:\Users\PC\Desktop\Раб стол\КАРТИНКИ ДЛЯ ПРЕЗЕНТАЦИЙ\f1373179c1c1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572264" y="4500570"/>
            <a:ext cx="2071702" cy="1453155"/>
          </a:xfrm>
          <a:prstGeom prst="rect">
            <a:avLst/>
          </a:prstGeom>
          <a:noFill/>
          <a:ln w="19050">
            <a:solidFill>
              <a:srgbClr val="002060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E:\ФИЗИКА+ПСИХОЛОГИЯ\ФОНЫ ШАБЛОНЫ ДЛЯ ПРЕЗЕНТАЦИЙ\Vol\bv1014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57000" contrast="-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riblet"/>
          </a:sp3d>
        </p:spPr>
      </p:pic>
      <p:sp>
        <p:nvSpPr>
          <p:cNvPr id="5" name="Прямоугольник 4"/>
          <p:cNvSpPr/>
          <p:nvPr/>
        </p:nvSpPr>
        <p:spPr>
          <a:xfrm>
            <a:off x="571472" y="1285860"/>
            <a:ext cx="42862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/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-состояние человеческого организма, при котором все его внутренние органы и он в целом способны исправно осуществлять свои основные функции</a:t>
            </a:r>
            <a:endParaRPr lang="ru-RU" sz="1400" dirty="0" smtClean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  <p:pic>
        <p:nvPicPr>
          <p:cNvPr id="1026" name="Picture 2" descr="C:\Users\PC\Desktop\z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91313" y="1357298"/>
            <a:ext cx="3351092" cy="385765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38100" cap="sq">
            <a:solidFill>
              <a:schemeClr val="accent4">
                <a:lumMod val="20000"/>
                <a:lumOff val="80000"/>
              </a:schemeClr>
            </a:solidFill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12700" stA="33000" endPos="28000" dist="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11" name="TextBox 10"/>
          <p:cNvSpPr txBox="1"/>
          <p:nvPr/>
        </p:nvSpPr>
        <p:spPr>
          <a:xfrm>
            <a:off x="357158" y="4857760"/>
            <a:ext cx="8572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endParaRPr lang="ru-RU" dirty="0">
              <a:latin typeface="Georgi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1472" y="357166"/>
            <a:ext cx="8001056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ФИЗИЧЕСКОЕ  ЗДОРОВЬЕ   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37C5F-4035-475B-8CFE-7F0055611399}" type="datetime1">
              <a:rPr lang="ru-RU" b="1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pPr/>
              <a:t>11.10.2021</a:t>
            </a:fld>
            <a:endParaRPr lang="ru-RU" b="1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E:\ФИЗИКА+ПСИХОЛОГИЯ\ФОНЫ ШАБЛОНЫ ДЛЯ ПРЕЗЕНТАЦИЙ\Vol\bv1014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57000" contrast="-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riblet"/>
          </a:sp3d>
        </p:spPr>
      </p:pic>
      <p:pic>
        <p:nvPicPr>
          <p:cNvPr id="10" name="Picture 4" descr="C:\Users\PC\Desktop\str_975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1500174"/>
            <a:ext cx="3334871" cy="3500462"/>
          </a:xfrm>
          <a:prstGeom prst="ellipse">
            <a:avLst/>
          </a:prstGeom>
          <a:ln w="63500" cap="rnd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  <p:sp>
        <p:nvSpPr>
          <p:cNvPr id="6" name="Прямоугольник 5"/>
          <p:cNvSpPr/>
          <p:nvPr/>
        </p:nvSpPr>
        <p:spPr>
          <a:xfrm>
            <a:off x="1285852" y="500042"/>
            <a:ext cx="6450805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СОЦИАЛЬНОЕ   ЗДОРОВЬЕ</a:t>
            </a:r>
            <a:endParaRPr lang="ru-RU" sz="32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71868" y="2214554"/>
            <a:ext cx="5286412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- способность жить и общаться с другими людьми в нашем мире  </a:t>
            </a:r>
          </a:p>
          <a:p>
            <a:pPr algn="just"/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928926" y="4286257"/>
            <a:ext cx="60007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1600" dirty="0">
              <a:latin typeface="Georgia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5000636"/>
            <a:ext cx="8501122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28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"</a:t>
            </a:r>
            <a:r>
              <a:rPr lang="ru-RU" sz="30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Поступай с другими так,  как хочешь чтобы поступали с тобой</a:t>
            </a:r>
            <a:r>
              <a:rPr lang="ru-RU" sz="2800" b="1" spc="50" dirty="0" smtClean="0">
                <a:ln w="11430"/>
                <a:solidFill>
                  <a:srgbClr val="C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"</a:t>
            </a:r>
            <a:endParaRPr lang="ru-RU" sz="2800" b="1" spc="50" dirty="0">
              <a:ln w="11430"/>
              <a:solidFill>
                <a:srgbClr val="C0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11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B0DE11-4119-4854-9CB2-9037FE9A76E5}" type="datetime1">
              <a:rPr lang="ru-RU" b="1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pPr/>
              <a:t>11.10.2021</a:t>
            </a:fld>
            <a:endParaRPr lang="ru-RU" b="1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E:\ФИЗИКА+ПСИХОЛОГИЯ\ФОНЫ ШАБЛОНЫ ДЛЯ ПРЕЗЕНТАЦИЙ\Vol\bv1014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57000" contrast="-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riblet"/>
          </a:sp3d>
        </p:spPr>
      </p:pic>
      <p:sp>
        <p:nvSpPr>
          <p:cNvPr id="5" name="Прямоугольник 4"/>
          <p:cNvSpPr/>
          <p:nvPr/>
        </p:nvSpPr>
        <p:spPr>
          <a:xfrm>
            <a:off x="1335788" y="357166"/>
            <a:ext cx="6649577" cy="584775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ПСИХИЧЕСКОЕ  ЗДОРОВЬЕ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1857364"/>
            <a:ext cx="442915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- состояние благополучия, при котором человек может реализовать свой собственный потенциал, справляться с обычными жизненными стрессами, продуктивно и плодотворно работать, а также вносить вклад в жизнь своего сообщества</a:t>
            </a:r>
            <a:endParaRPr lang="ru-RU" sz="2200" b="1" i="1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  <p:pic>
        <p:nvPicPr>
          <p:cNvPr id="1026" name="Picture 2" descr="C:\Users\PC\Desktop\Раб стол\КАРТИНКИ ДЛЯ ПРЕЗЕНТАЦИЙ\0_77958_56f893ee_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628" y="1714488"/>
            <a:ext cx="3789047" cy="364450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38100" cap="sq">
            <a:solidFill>
              <a:schemeClr val="accent3">
                <a:lumMod val="20000"/>
                <a:lumOff val="80000"/>
              </a:schemeClr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E8277916-CF63-41DA-A85D-84B791ABCDEF}" type="datetime1">
              <a:rPr lang="ru-RU" b="1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pPr/>
              <a:t>11.10.2021</a:t>
            </a:fld>
            <a:endParaRPr lang="ru-RU" b="1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E:\ФИЗИКА+ПСИХОЛОГИЯ\ФОНЫ ШАБЛОНЫ ДЛЯ ПРЕЗЕНТАЦИЙ\Vol\bv1014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57000" contrast="-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riblet"/>
          </a:sp3d>
        </p:spPr>
      </p:pic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80EC3-5E31-489D-A74F-75090BC4A506}" type="datetime1">
              <a:rPr lang="ru-RU" b="1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pPr/>
              <a:t>11.10.2021</a:t>
            </a:fld>
            <a:endParaRPr lang="ru-RU" b="1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357166"/>
            <a:ext cx="8358246" cy="150810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КОМПОНЕНТЫ ПСИХОЛОГИЧЕСКОГО   ЗДОРОВЬЯ</a:t>
            </a:r>
          </a:p>
          <a:p>
            <a:pPr algn="ctr"/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857620" y="1785926"/>
            <a:ext cx="485775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ü"/>
              <a:tabLst>
                <a:tab pos="457200" algn="l"/>
              </a:tabLst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состояние психического развития ребенка, его душевного комфорта; </a:t>
            </a:r>
          </a:p>
          <a:p>
            <a:pPr algn="just">
              <a:buFont typeface="Wingdings" pitchFamily="2" charset="2"/>
              <a:buChar char="ü"/>
              <a:tabLst>
                <a:tab pos="457200" algn="l"/>
              </a:tabLst>
            </a:pPr>
            <a:endParaRPr lang="ru-RU" b="1" i="1" dirty="0" smtClean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  <a:p>
            <a:pPr algn="just">
              <a:buFont typeface="Wingdings" pitchFamily="2" charset="2"/>
              <a:buChar char="ü"/>
              <a:tabLst>
                <a:tab pos="457200" algn="l"/>
              </a:tabLst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адекватное социальное поведение;</a:t>
            </a:r>
          </a:p>
          <a:p>
            <a:pPr algn="just">
              <a:tabLst>
                <a:tab pos="457200" algn="l"/>
              </a:tabLst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 </a:t>
            </a:r>
          </a:p>
          <a:p>
            <a:pPr algn="just">
              <a:buFont typeface="Wingdings" pitchFamily="2" charset="2"/>
              <a:buChar char="ü"/>
              <a:tabLst>
                <a:tab pos="457200" algn="l"/>
              </a:tabLst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умение понимать себя и других; </a:t>
            </a:r>
          </a:p>
          <a:p>
            <a:pPr algn="just">
              <a:buFont typeface="Wingdings" pitchFamily="2" charset="2"/>
              <a:buChar char="ü"/>
              <a:tabLst>
                <a:tab pos="457200" algn="l"/>
              </a:tabLst>
            </a:pPr>
            <a:endParaRPr lang="ru-RU" b="1" i="1" dirty="0" smtClean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  <a:p>
            <a:pPr algn="just">
              <a:buFont typeface="Wingdings" pitchFamily="2" charset="2"/>
              <a:buChar char="ü"/>
              <a:tabLst>
                <a:tab pos="457200" algn="l"/>
              </a:tabLst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более полная реализация потенциала развития в разных видах деятельности; </a:t>
            </a:r>
          </a:p>
          <a:p>
            <a:pPr algn="just">
              <a:buFont typeface="Wingdings" pitchFamily="2" charset="2"/>
              <a:buChar char="ü"/>
              <a:tabLst>
                <a:tab pos="457200" algn="l"/>
              </a:tabLst>
            </a:pPr>
            <a:endParaRPr lang="ru-RU" b="1" i="1" dirty="0" smtClean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  <a:p>
            <a:pPr algn="just">
              <a:buFont typeface="Wingdings" pitchFamily="2" charset="2"/>
              <a:buChar char="ü"/>
              <a:tabLst>
                <a:tab pos="457200" algn="l"/>
              </a:tabLst>
            </a:pP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t>умение делать выбор и нести за него ответственность </a:t>
            </a:r>
            <a:endParaRPr lang="ru-RU" b="1" i="1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285952" y="428604"/>
            <a:ext cx="68580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  <p:pic>
        <p:nvPicPr>
          <p:cNvPr id="2050" name="Picture 2" descr="C:\Users\PC\Desktop\jYEtrQIR3d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596" y="1928802"/>
            <a:ext cx="3214710" cy="264320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28575" cap="sq">
            <a:solidFill>
              <a:srgbClr val="0066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12" name="Прямоугольник 11"/>
          <p:cNvSpPr/>
          <p:nvPr/>
        </p:nvSpPr>
        <p:spPr>
          <a:xfrm>
            <a:off x="714348" y="5286388"/>
            <a:ext cx="3571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dirty="0" smtClean="0">
                <a:solidFill>
                  <a:srgbClr val="C00000"/>
                </a:solidFill>
                <a:latin typeface="Georgia" pitchFamily="18" charset="0"/>
              </a:rPr>
              <a:t>!</a:t>
            </a:r>
            <a:endParaRPr lang="ru-RU" sz="6000" dirty="0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00100" y="5500702"/>
            <a:ext cx="77153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i="1" dirty="0" smtClean="0">
                <a:ln w="1905"/>
                <a:solidFill>
                  <a:srgbClr val="0000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Georgia" pitchFamily="18" charset="0"/>
              </a:rPr>
              <a:t>Психологическое здоровье = психическое здоровье + личностное здоровье</a:t>
            </a:r>
            <a:endParaRPr lang="ru-RU" sz="2000" b="1" i="1" dirty="0">
              <a:ln w="1905"/>
              <a:solidFill>
                <a:srgbClr val="000099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E:\ФИЗИКА+ПСИХОЛОГИЯ\ФОНЫ ШАБЛОНЫ ДЛЯ ПРЕЗЕНТАЦИЙ\Vol\bv1014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57000" contrast="-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riblet"/>
          </a:sp3d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0CCDF-55DA-48B7-9A49-3A21489FC7FB}" type="datetime1">
              <a:rPr lang="ru-RU" b="1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pPr/>
              <a:t>11.10.2021</a:t>
            </a:fld>
            <a:endParaRPr lang="ru-RU" b="1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0034" y="1428736"/>
            <a:ext cx="84296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AutoNum type="arabicPeriod"/>
            </a:pPr>
            <a:r>
              <a:rPr lang="ru-RU" b="1" i="1" dirty="0" smtClean="0">
                <a:solidFill>
                  <a:srgbClr val="002060"/>
                </a:solidFill>
                <a:latin typeface="Georgia" pitchFamily="18" charset="0"/>
              </a:rPr>
              <a:t>Позитивное настроение, в котором находится человек. Основу составляют такие состояния как:</a:t>
            </a:r>
          </a:p>
          <a:p>
            <a:pPr marL="342900" indent="-342900">
              <a:spcBef>
                <a:spcPct val="50000"/>
              </a:spcBef>
              <a:buAutoNum type="arabicPeriod"/>
            </a:pPr>
            <a:endParaRPr lang="ru-RU" b="1" i="1" dirty="0" smtClean="0">
              <a:solidFill>
                <a:srgbClr val="002060"/>
              </a:solidFill>
              <a:latin typeface="Georgia" pitchFamily="18" charset="0"/>
            </a:endParaRPr>
          </a:p>
          <a:p>
            <a:pPr marL="800100" lvl="1" indent="-342900">
              <a:spcBef>
                <a:spcPct val="50000"/>
              </a:spcBef>
              <a:buFont typeface="Wingdings" pitchFamily="2" charset="2"/>
              <a:buChar char="ü"/>
            </a:pPr>
            <a:r>
              <a:rPr lang="ru-RU" b="1" i="1" dirty="0" smtClean="0">
                <a:solidFill>
                  <a:srgbClr val="003300"/>
                </a:solidFill>
                <a:latin typeface="Georgia" pitchFamily="18" charset="0"/>
              </a:rPr>
              <a:t>Полное спокойствие</a:t>
            </a:r>
          </a:p>
          <a:p>
            <a:pPr marL="800100" lvl="1" indent="-342900">
              <a:spcBef>
                <a:spcPct val="50000"/>
              </a:spcBef>
              <a:buFont typeface="Wingdings" pitchFamily="2" charset="2"/>
              <a:buChar char="ü"/>
            </a:pPr>
            <a:endParaRPr lang="ru-RU" b="1" i="1" dirty="0" smtClean="0">
              <a:solidFill>
                <a:srgbClr val="003300"/>
              </a:solidFill>
              <a:latin typeface="Georgia" pitchFamily="18" charset="0"/>
            </a:endParaRPr>
          </a:p>
          <a:p>
            <a:pPr marL="800100" lvl="1" indent="-342900">
              <a:spcBef>
                <a:spcPct val="50000"/>
              </a:spcBef>
              <a:buFont typeface="Wingdings" pitchFamily="2" charset="2"/>
              <a:buChar char="ü"/>
            </a:pPr>
            <a:r>
              <a:rPr lang="ru-RU" b="1" i="1" dirty="0" smtClean="0">
                <a:solidFill>
                  <a:srgbClr val="003300"/>
                </a:solidFill>
                <a:latin typeface="Georgia" pitchFamily="18" charset="0"/>
              </a:rPr>
              <a:t>Уверенность в своих силах</a:t>
            </a:r>
          </a:p>
          <a:p>
            <a:pPr marL="800100" lvl="1" indent="-342900">
              <a:spcBef>
                <a:spcPct val="50000"/>
              </a:spcBef>
              <a:buFont typeface="Wingdings" pitchFamily="2" charset="2"/>
              <a:buChar char="ü"/>
            </a:pPr>
            <a:endParaRPr lang="ru-RU" b="1" i="1" dirty="0" smtClean="0">
              <a:solidFill>
                <a:srgbClr val="003300"/>
              </a:solidFill>
              <a:latin typeface="Georgia" pitchFamily="18" charset="0"/>
            </a:endParaRPr>
          </a:p>
          <a:p>
            <a:pPr marL="800100" lvl="1" indent="-342900">
              <a:spcBef>
                <a:spcPct val="50000"/>
              </a:spcBef>
              <a:buFont typeface="Wingdings" pitchFamily="2" charset="2"/>
              <a:buChar char="ü"/>
            </a:pPr>
            <a:r>
              <a:rPr lang="ru-RU" b="1" i="1" dirty="0" smtClean="0">
                <a:solidFill>
                  <a:srgbClr val="003300"/>
                </a:solidFill>
                <a:latin typeface="Georgia" pitchFamily="18" charset="0"/>
              </a:rPr>
              <a:t>Вдохновение</a:t>
            </a:r>
          </a:p>
          <a:p>
            <a:pPr marL="1714500" lvl="3" indent="-342900">
              <a:spcBef>
                <a:spcPct val="50000"/>
              </a:spcBef>
              <a:buFont typeface="Wingdings" pitchFamily="2" charset="2"/>
              <a:buChar char="ü"/>
            </a:pPr>
            <a:endParaRPr lang="ru-RU" b="1" i="1" dirty="0" smtClean="0">
              <a:solidFill>
                <a:srgbClr val="002060"/>
              </a:solidFill>
              <a:latin typeface="Georgia" pitchFamily="18" charset="0"/>
            </a:endParaRPr>
          </a:p>
          <a:p>
            <a:pPr marL="342900" indent="-342900">
              <a:spcBef>
                <a:spcPct val="50000"/>
              </a:spcBef>
              <a:buFont typeface="Wingdings" pitchFamily="2" charset="2"/>
              <a:buNone/>
            </a:pPr>
            <a:r>
              <a:rPr lang="ru-RU" b="1" i="1" dirty="0" smtClean="0">
                <a:solidFill>
                  <a:srgbClr val="002060"/>
                </a:solidFill>
                <a:latin typeface="Georgia" pitchFamily="18" charset="0"/>
              </a:rPr>
              <a:t>2.  Высокий уровень психических возможностей, благодаря чему человек способен выходить из различных ситуаций связанных с переживанием тревоги, страха.</a:t>
            </a:r>
            <a:endParaRPr lang="ru-RU" b="1" i="1" dirty="0">
              <a:solidFill>
                <a:srgbClr val="002060"/>
              </a:solidFill>
              <a:latin typeface="Georgia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285728"/>
            <a:ext cx="8358246" cy="107721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ПРИЗНАКИ   </a:t>
            </a:r>
          </a:p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ПСИХИЧЕСКОГО   ЗДОРОВЬЯ: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orgia" pitchFamily="18" charset="0"/>
            </a:endParaRPr>
          </a:p>
        </p:txBody>
      </p:sp>
      <p:pic>
        <p:nvPicPr>
          <p:cNvPr id="3074" name="Picture 2" descr="C:\Users\PC\Desktop\Wallpaper-Happy-children-1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7752" y="2143116"/>
            <a:ext cx="3571900" cy="271464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28575" cap="sq">
            <a:solidFill>
              <a:srgbClr val="7030A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10" name="Прямоугольник 9"/>
          <p:cNvSpPr/>
          <p:nvPr/>
        </p:nvSpPr>
        <p:spPr>
          <a:xfrm>
            <a:off x="1714480" y="6072206"/>
            <a:ext cx="72866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600" b="1" i="1" u="sng" dirty="0" smtClean="0">
                <a:solidFill>
                  <a:srgbClr val="003300"/>
                </a:solidFill>
                <a:latin typeface="Georgia" pitchFamily="18" charset="0"/>
              </a:rPr>
              <a:t>Для того чтобы быть здоровым необходимо  </a:t>
            </a:r>
            <a:r>
              <a:rPr lang="ru-RU" sz="2000" b="1" i="1" u="sng" dirty="0" smtClean="0">
                <a:solidFill>
                  <a:srgbClr val="003300"/>
                </a:solidFill>
                <a:latin typeface="Georgia" pitchFamily="18" charset="0"/>
              </a:rPr>
              <a:t>научиться</a:t>
            </a:r>
            <a:r>
              <a:rPr lang="ru-RU" sz="1600" b="1" i="1" u="sng" dirty="0" smtClean="0">
                <a:solidFill>
                  <a:srgbClr val="003300"/>
                </a:solidFill>
                <a:latin typeface="Georgia" pitchFamily="18" charset="0"/>
              </a:rPr>
              <a:t> поддерживать психическое благополучие своего организма</a:t>
            </a:r>
            <a:endParaRPr lang="ru-RU" sz="1600" b="1" i="1" u="sng" dirty="0">
              <a:solidFill>
                <a:srgbClr val="0033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E:\ФИЗИКА+ПСИХОЛОГИЯ\ФОНЫ ШАБЛОНЫ ДЛЯ ПРЕЗЕНТАЦИЙ\Vol\bv10144.jp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  <a:lum bright="57000" contrast="-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riblet"/>
          </a:sp3d>
        </p:spPr>
      </p:pic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4ABCB-55E1-4F5A-9D27-927934508F3C}" type="datetime1">
              <a:rPr lang="ru-RU" b="1" smtClean="0">
                <a:solidFill>
                  <a:schemeClr val="accent6">
                    <a:lumMod val="50000"/>
                  </a:schemeClr>
                </a:solidFill>
                <a:latin typeface="Georgia" pitchFamily="18" charset="0"/>
              </a:rPr>
              <a:pPr/>
              <a:t>11.10.2021</a:t>
            </a:fld>
            <a:endParaRPr lang="ru-RU" b="1" dirty="0">
              <a:solidFill>
                <a:schemeClr val="accent6">
                  <a:lumMod val="50000"/>
                </a:schemeClr>
              </a:solidFill>
              <a:latin typeface="Georgia" pitchFamily="18" charset="0"/>
            </a:endParaRPr>
          </a:p>
        </p:txBody>
      </p:sp>
      <p:pic>
        <p:nvPicPr>
          <p:cNvPr id="4099" name="Picture 3" descr="C:\Users\PC\Desktop\Раб стол\КАРТИНКИ ДЛЯ ПРЕЗЕНТАЦИЙ\1358341301.jpg"/>
          <p:cNvPicPr>
            <a:picLocks noChangeAspect="1" noChangeArrowheads="1"/>
          </p:cNvPicPr>
          <p:nvPr/>
        </p:nvPicPr>
        <p:blipFill>
          <a:blip r:embed="rId3" cstate="print"/>
          <a:stretch>
            <a:fillRect/>
          </a:stretch>
        </p:blipFill>
        <p:spPr bwMode="auto">
          <a:xfrm>
            <a:off x="5643570" y="1071546"/>
            <a:ext cx="2714644" cy="2467859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28575" cap="sq">
            <a:solidFill>
              <a:srgbClr val="00800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9" name="Прямоугольник 8"/>
          <p:cNvSpPr/>
          <p:nvPr/>
        </p:nvSpPr>
        <p:spPr>
          <a:xfrm>
            <a:off x="323528" y="1142984"/>
            <a:ext cx="52565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b="1" i="1" u="sng" dirty="0" smtClean="0">
              <a:solidFill>
                <a:srgbClr val="C00000"/>
              </a:solidFill>
              <a:latin typeface="Georgia" pitchFamily="18" charset="0"/>
            </a:endParaRPr>
          </a:p>
          <a:p>
            <a:pPr algn="just"/>
            <a:r>
              <a:rPr lang="ru-RU" b="1" i="1" u="sng" dirty="0" smtClean="0">
                <a:solidFill>
                  <a:srgbClr val="C00000"/>
                </a:solidFill>
                <a:latin typeface="Georgia" pitchFamily="18" charset="0"/>
              </a:rPr>
              <a:t>Нормальная</a:t>
            </a:r>
            <a:r>
              <a:rPr lang="ru-RU" b="1" i="1" dirty="0" smtClean="0">
                <a:solidFill>
                  <a:srgbClr val="003300"/>
                </a:solidFill>
                <a:latin typeface="Georgia" pitchFamily="18" charset="0"/>
              </a:rPr>
              <a:t> </a:t>
            </a:r>
          </a:p>
          <a:p>
            <a:r>
              <a:rPr lang="ru-RU" b="1" i="1" dirty="0" smtClean="0">
                <a:solidFill>
                  <a:srgbClr val="003300"/>
                </a:solidFill>
                <a:latin typeface="Georgia" pitchFamily="18" charset="0"/>
              </a:rPr>
              <a:t>– создание соответствующих условий для развития всего лучшего, что возможно  в конкретном   возрасте</a:t>
            </a:r>
          </a:p>
          <a:p>
            <a:pPr algn="just">
              <a:buFont typeface="Wingdings" pitchFamily="2" charset="2"/>
              <a:buNone/>
            </a:pPr>
            <a:endParaRPr lang="ru-RU" b="1" i="1" dirty="0" smtClean="0">
              <a:solidFill>
                <a:srgbClr val="003300"/>
              </a:solidFill>
              <a:latin typeface="Georgia" pitchFamily="18" charset="0"/>
            </a:endParaRPr>
          </a:p>
          <a:p>
            <a:pPr algn="just">
              <a:buFont typeface="Wingdings" pitchFamily="2" charset="2"/>
              <a:buNone/>
            </a:pPr>
            <a:endParaRPr lang="ru-RU" b="1" i="1" dirty="0" smtClean="0">
              <a:solidFill>
                <a:srgbClr val="003300"/>
              </a:solidFill>
              <a:latin typeface="Georgia" pitchFamily="18" charset="0"/>
            </a:endParaRPr>
          </a:p>
          <a:p>
            <a:pPr algn="just">
              <a:buFont typeface="Wingdings" pitchFamily="2" charset="2"/>
              <a:buNone/>
            </a:pPr>
            <a:endParaRPr lang="ru-RU" b="1" i="1" dirty="0" smtClean="0">
              <a:solidFill>
                <a:srgbClr val="003300"/>
              </a:solidFill>
              <a:latin typeface="Georgia" pitchFamily="18" charset="0"/>
            </a:endParaRPr>
          </a:p>
          <a:p>
            <a:pPr algn="just"/>
            <a:r>
              <a:rPr lang="ru-RU" b="1" i="1" u="sng" dirty="0" smtClean="0">
                <a:solidFill>
                  <a:srgbClr val="C00000"/>
                </a:solidFill>
                <a:latin typeface="Georgia" pitchFamily="18" charset="0"/>
              </a:rPr>
              <a:t>Аномальная</a:t>
            </a:r>
            <a:r>
              <a:rPr lang="ru-RU" b="1" i="1" dirty="0" smtClean="0">
                <a:solidFill>
                  <a:srgbClr val="C00000"/>
                </a:solidFill>
                <a:latin typeface="Georgia" pitchFamily="18" charset="0"/>
              </a:rPr>
              <a:t>  </a:t>
            </a:r>
            <a:r>
              <a:rPr lang="ru-RU" b="1" i="1" dirty="0" smtClean="0">
                <a:solidFill>
                  <a:srgbClr val="003300"/>
                </a:solidFill>
                <a:latin typeface="Georgia" pitchFamily="18" charset="0"/>
              </a:rPr>
              <a:t>– </a:t>
            </a:r>
            <a:r>
              <a:rPr lang="ru-RU" b="1" i="1" dirty="0" err="1" smtClean="0">
                <a:solidFill>
                  <a:srgbClr val="003300"/>
                </a:solidFill>
                <a:latin typeface="Georgia" pitchFamily="18" charset="0"/>
              </a:rPr>
              <a:t>дисфункциональная</a:t>
            </a:r>
            <a:endParaRPr lang="ru-RU" b="1" i="1" dirty="0" smtClean="0">
              <a:solidFill>
                <a:srgbClr val="003300"/>
              </a:solidFill>
              <a:latin typeface="Georgia" pitchFamily="18" charset="0"/>
            </a:endParaRPr>
          </a:p>
          <a:p>
            <a:r>
              <a:rPr lang="ru-RU" b="1" i="1" dirty="0" err="1" smtClean="0">
                <a:solidFill>
                  <a:srgbClr val="003300"/>
                </a:solidFill>
                <a:latin typeface="Georgia" pitchFamily="18" charset="0"/>
              </a:rPr>
              <a:t>Дисфункциональное</a:t>
            </a:r>
            <a:r>
              <a:rPr lang="ru-RU" b="1" i="1" dirty="0" smtClean="0">
                <a:solidFill>
                  <a:srgbClr val="003300"/>
                </a:solidFill>
                <a:latin typeface="Georgia" pitchFamily="18" charset="0"/>
              </a:rPr>
              <a:t> составление совместной общности ребенка и значимого взрослого приводит к нарушениям психологического здоровья ребенка, к  крайним (чрезвычайным) формам реагирования    и    самоопределения</a:t>
            </a:r>
            <a:endParaRPr lang="ru-RU" b="1" i="1" dirty="0">
              <a:solidFill>
                <a:srgbClr val="003300"/>
              </a:solidFill>
              <a:latin typeface="Georg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2844" y="357166"/>
            <a:ext cx="8786874" cy="68326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ОСНОВА   ПСИХОЛОГИЧЕСКОГО   ЗДОРОВЬЯ –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 </a:t>
            </a:r>
            <a:r>
              <a:rPr lang="ru-RU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orgia" pitchFamily="18" charset="0"/>
              </a:rPr>
              <a:t>ДЕТСКО-ВЗРОСЛАЯ   ОБЩНОСТЬ</a:t>
            </a:r>
          </a:p>
        </p:txBody>
      </p:sp>
      <p:pic>
        <p:nvPicPr>
          <p:cNvPr id="4100" name="Picture 4" descr="C:\Users\PC\Desktop\Ключевые_осбенности_воспитания_детей._10_заповедей_5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00760" y="4000504"/>
            <a:ext cx="2790448" cy="235745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28575" cap="sq">
            <a:solidFill>
              <a:srgbClr val="003300"/>
            </a:solidFill>
            <a:miter lim="800000"/>
          </a:ln>
          <a:effectLst>
            <a:outerShdw blurRad="44450" dist="27940" dir="5400000" algn="ctr">
              <a:srgbClr val="000000">
                <a:alpha val="32000"/>
              </a:srgbClr>
            </a:outerShdw>
            <a:reflection blurRad="12700" stA="33000" endPos="28000" dist="5000" dir="5400000" sy="-100000" algn="bl" rotWithShape="0"/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3060</TotalTime>
  <Words>2179</Words>
  <Application>Microsoft Office PowerPoint</Application>
  <PresentationFormat>Экран (4:3)</PresentationFormat>
  <Paragraphs>574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PC</dc:creator>
  <cp:lastModifiedBy>каб 7</cp:lastModifiedBy>
  <cp:revision>223</cp:revision>
  <dcterms:created xsi:type="dcterms:W3CDTF">2014-05-03T09:17:38Z</dcterms:created>
  <dcterms:modified xsi:type="dcterms:W3CDTF">2021-10-11T03:04:06Z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565764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